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7620000" cx="10160000"/>
  <p:notesSz cy="10160000" cx="7620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5" name="Shape 5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6" name="Shape 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" name="Shape 7"/>
          <p:cNvSpPr txBox="1"/>
          <p:nvPr>
            <p:ph type="ctrTitle"/>
          </p:nvPr>
        </p:nvSpPr>
        <p:spPr>
          <a:xfrm>
            <a:off y="3048000" x="914400"/>
            <a:ext cy="1219199" cx="8331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4800"/>
            </a:lvl1pPr>
            <a:lvl2pPr algn="ctr">
              <a:buSzPct val="100000"/>
              <a:defRPr sz="4800"/>
            </a:lvl2pPr>
            <a:lvl3pPr algn="ctr">
              <a:buSzPct val="100000"/>
              <a:defRPr sz="4800"/>
            </a:lvl3pPr>
            <a:lvl4pPr algn="ctr">
              <a:buSzPct val="100000"/>
              <a:defRPr sz="4800"/>
            </a:lvl4pPr>
            <a:lvl5pPr algn="ctr">
              <a:buSzPct val="100000"/>
              <a:defRPr sz="4800"/>
            </a:lvl5pPr>
            <a:lvl6pPr algn="ctr">
              <a:buSzPct val="100000"/>
              <a:defRPr sz="4800"/>
            </a:lvl6pPr>
            <a:lvl7pPr algn="ctr">
              <a:buSzPct val="100000"/>
              <a:defRPr sz="4800"/>
            </a:lvl7pPr>
            <a:lvl8pPr algn="ctr">
              <a:buSzPct val="100000"/>
              <a:defRPr sz="4800"/>
            </a:lvl8pPr>
            <a:lvl9pPr algn="ctr">
              <a:buSzPct val="100000"/>
              <a:defRPr sz="4800"/>
            </a:lvl9pPr>
          </a:lstStyle>
          <a:p/>
        </p:txBody>
      </p:sp>
      <p:sp>
        <p:nvSpPr>
          <p:cNvPr id="8" name="Shape 8"/>
          <p:cNvSpPr txBox="1"/>
          <p:nvPr>
            <p:ph idx="1" type="subTitle"/>
          </p:nvPr>
        </p:nvSpPr>
        <p:spPr>
          <a:xfrm>
            <a:off y="4572000" x="1828800"/>
            <a:ext cy="914400" cx="6502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9" name="Shape 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y="304800" x="304800"/>
            <a:ext cy="914400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y="1828800" x="304800"/>
            <a:ext cy="5486399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304800" x="304800"/>
            <a:ext cy="914400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828800" x="304800"/>
            <a:ext cy="5486399" cx="4470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  <p:sp>
        <p:nvSpPr>
          <p:cNvPr id="15" name="Shape 15"/>
          <p:cNvSpPr txBox="1"/>
          <p:nvPr>
            <p:ph idx="2" type="body"/>
          </p:nvPr>
        </p:nvSpPr>
        <p:spPr>
          <a:xfrm>
            <a:off y="1828800" x="5384800"/>
            <a:ext cy="5486399" cx="4470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idx="1" type="body"/>
          </p:nvPr>
        </p:nvSpPr>
        <p:spPr>
          <a:xfrm>
            <a:off y="6705600" x="304800"/>
            <a:ext cy="609599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theme/theme1.xml" Type="http://schemas.openxmlformats.org/officeDocument/2006/relationships/theme" Id="rId6"/><Relationship Target="../slideLayouts/slideLayout5.xml" Type="http://schemas.openxmlformats.org/officeDocument/2006/relationships/slideLayout" Id="rId5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pn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png" Type="http://schemas.openxmlformats.org/officeDocument/2006/relationships/image" Id="rId4"/><Relationship Target="../media/image00.png" Type="http://schemas.openxmlformats.org/officeDocument/2006/relationships/image" Id="rId3"/><Relationship Target="../media/image01.png" Type="http://schemas.openxmlformats.org/officeDocument/2006/relationships/image" Id="rId5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pn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png" Type="http://schemas.openxmlformats.org/officeDocument/2006/relationships/image" Id="rId4"/><Relationship Target="../media/image00.png" Type="http://schemas.openxmlformats.org/officeDocument/2006/relationships/image" Id="rId3"/><Relationship Target="../media/image04.png" Type="http://schemas.openxmlformats.org/officeDocument/2006/relationships/image" Id="rId5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pn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pn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png" Type="http://schemas.openxmlformats.org/officeDocument/2006/relationships/image" Id="rId4"/><Relationship Target="../media/image00.png" Type="http://schemas.openxmlformats.org/officeDocument/2006/relationships/image" Id="rId3"/><Relationship Target="../media/image05.png" Type="http://schemas.openxmlformats.org/officeDocument/2006/relationships/image" Id="rId6"/><Relationship Target="../media/image02.png" Type="http://schemas.openxmlformats.org/officeDocument/2006/relationships/image" Id="rId5"/><Relationship Target="../media/image06.png" Type="http://schemas.openxmlformats.org/officeDocument/2006/relationships/image" Id="rId7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3.xml" Type="http://schemas.openxmlformats.org/officeDocument/2006/relationships/slideLayout" Id="rId1"/><Relationship Target="http://letopisi.ru/" Type="http://schemas.openxmlformats.org/officeDocument/2006/relationships/hyperlink" TargetMode="External" Id="rId4"/><Relationship Target="../media/image00.png" Type="http://schemas.openxmlformats.org/officeDocument/2006/relationships/image" Id="rId3"/><Relationship Target="http://letopisi.ru/index.php/%D0%91%D0%BB%D0%BE%D0%B3" Type="http://schemas.openxmlformats.org/officeDocument/2006/relationships/hyperlink" TargetMode="External" Id="rId5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 txBox="1"/>
          <p:nvPr/>
        </p:nvSpPr>
        <p:spPr>
          <a:xfrm>
            <a:off y="6997325" x="3573625"/>
            <a:ext cy="503049" cx="3088899"/>
          </a:xfrm>
          <a:prstGeom prst="rect">
            <a:avLst/>
          </a:prstGeom>
        </p:spPr>
        <p:txBody>
          <a:bodyPr bIns="38100" rIns="38100" lIns="38100" tIns="38100" anchor="b" anchorCtr="0">
            <a:noAutofit/>
          </a:bodyPr>
          <a:lstStyle/>
          <a:p>
            <a:pPr algn="ctr" marR="0" indent="0" mar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3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“Õpetajate koostöö võrgustikus” 28.11.2009</a:t>
            </a:r>
          </a:p>
        </p:txBody>
      </p:sp>
      <p:sp>
        <p:nvSpPr>
          <p:cNvPr id="20" name="Shape 20"/>
          <p:cNvSpPr txBox="1"/>
          <p:nvPr>
            <p:ph type="ctrTitle"/>
          </p:nvPr>
        </p:nvSpPr>
        <p:spPr>
          <a:xfrm>
            <a:off y="980700" x="864300"/>
            <a:ext cy="2412563" cx="8507575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6666" lang="en-US">
                <a:solidFill>
                  <a:srgbClr val="E5E5FF"/>
                </a:solidFill>
                <a:latin typeface="Arial"/>
                <a:ea typeface="Arial"/>
                <a:cs typeface="Arial"/>
                <a:sym typeface="Arial"/>
              </a:rPr>
              <a:t>Как провести урок на блоге</a:t>
            </a:r>
          </a:p>
        </p:txBody>
      </p:sp>
      <p:sp>
        <p:nvSpPr>
          <p:cNvPr id="21" name="Shape 21"/>
          <p:cNvSpPr txBox="1"/>
          <p:nvPr>
            <p:ph idx="1" type="subTitle"/>
          </p:nvPr>
        </p:nvSpPr>
        <p:spPr>
          <a:xfrm>
            <a:off y="4340925" x="3342550"/>
            <a:ext cy="1921225" cx="69835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ctr" marR="0" indent="0" mar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Анжелика Мина</a:t>
            </a:r>
          </a:p>
          <a:p>
            <a:pPr algn="ctr" marR="0" indent="0" marL="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Маргарита Римша</a:t>
            </a:r>
          </a:p>
          <a:p>
            <a:pPr algn="ctr" marR="0" indent="0" marL="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None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ТЛРЛ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/>
        </p:nvSpPr>
        <p:spPr>
          <a:xfrm>
            <a:off y="0" x="0"/>
            <a:ext cy="7620000" cx="10160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7" name="Shape 27"/>
          <p:cNvSpPr txBox="1"/>
          <p:nvPr/>
        </p:nvSpPr>
        <p:spPr>
          <a:xfrm>
            <a:off y="6993800" x="3573625"/>
            <a:ext cy="503049" cx="3088899"/>
          </a:xfrm>
          <a:prstGeom prst="rect">
            <a:avLst/>
          </a:prstGeom>
        </p:spPr>
        <p:txBody>
          <a:bodyPr bIns="38100" rIns="38100" lIns="38100" tIns="38100" anchor="b" anchorCtr="0">
            <a:noAutofit/>
          </a:bodyPr>
          <a:lstStyle/>
          <a:p>
            <a:pPr algn="ctr" marR="0" indent="0" mar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3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“Õpetajate koostöö võrgustikus” 28.11.2009</a:t>
            </a:r>
          </a:p>
        </p:txBody>
      </p:sp>
      <p:sp>
        <p:nvSpPr>
          <p:cNvPr id="28" name="Shape 28"/>
          <p:cNvSpPr txBox="1"/>
          <p:nvPr>
            <p:ph type="title"/>
          </p:nvPr>
        </p:nvSpPr>
        <p:spPr>
          <a:xfrm>
            <a:off y="356300" x="610300"/>
            <a:ext cy="1243874" cx="9015574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4888" lang="en-US">
                <a:solidFill>
                  <a:srgbClr val="E5E5FF"/>
                </a:solidFill>
                <a:latin typeface="Arial"/>
                <a:ea typeface="Arial"/>
                <a:cs typeface="Arial"/>
                <a:sym typeface="Arial"/>
              </a:rPr>
              <a:t>Блог – это </a:t>
            </a:r>
          </a:p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1829150" x="610300"/>
            <a:ext cy="500272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76577" marL="38100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электронное сообщество </a:t>
            </a:r>
          </a:p>
          <a:p>
            <a:pPr algn="l" lvl="0" marR="0" indent="-276577" marL="38100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коллекция записей</a:t>
            </a:r>
          </a:p>
          <a:p>
            <a:pPr algn="l" lvl="0" marR="0" indent="-276577" marL="38100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среда общения </a:t>
            </a:r>
          </a:p>
          <a:p>
            <a:pPr algn="l" lvl="0" marR="0" indent="-276577" marL="38100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среда для записей событий </a:t>
            </a:r>
          </a:p>
          <a:p>
            <a:pPr algn="l" lvl="0" marR="0" indent="-276577" marL="38100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помощник для письма и размышления с помощью компьютера </a:t>
            </a:r>
          </a:p>
          <a:p>
            <a:pPr algn="l" lvl="0" marR="0" indent="-276577" marL="38100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инструмент для современного урока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/>
        </p:nvSpPr>
        <p:spPr>
          <a:xfrm>
            <a:off y="0" x="0"/>
            <a:ext cy="7620000" cx="10160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35" name="Shape 35"/>
          <p:cNvSpPr txBox="1"/>
          <p:nvPr/>
        </p:nvSpPr>
        <p:spPr>
          <a:xfrm>
            <a:off y="6993800" x="3573625"/>
            <a:ext cy="503049" cx="3088899"/>
          </a:xfrm>
          <a:prstGeom prst="rect">
            <a:avLst/>
          </a:prstGeom>
        </p:spPr>
        <p:txBody>
          <a:bodyPr bIns="38100" rIns="38100" lIns="38100" tIns="38100" anchor="b" anchorCtr="0">
            <a:noAutofit/>
          </a:bodyPr>
          <a:lstStyle/>
          <a:p>
            <a:pPr algn="ctr" marR="0" indent="0" mar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3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“Õpetajate koostöö võrgustikus” 28.11.2009</a:t>
            </a:r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y="356300" x="610300"/>
            <a:ext cy="1243874" cx="9015574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4888" lang="en-US">
                <a:solidFill>
                  <a:srgbClr val="E5E5FF"/>
                </a:solidFill>
                <a:latin typeface="Arial"/>
                <a:ea typeface="Arial"/>
                <a:cs typeface="Arial"/>
                <a:sym typeface="Arial"/>
              </a:rPr>
              <a:t>Шаг первый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829150" x="610300"/>
            <a:ext cy="500272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76577" marL="38100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Создайте блог для своего урока.</a:t>
            </a:r>
          </a:p>
          <a:p>
            <a:pPr algn="l" lvl="0" marR="0" indent="-276577" marL="38100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Для этого используйте платформу</a:t>
            </a:r>
          </a:p>
          <a:p>
            <a:pPr algn="l" lvl="0" marR="0" indent="-276577" marL="38100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Обустройте свой блог: опишите его, поставьте необходимые гаджеты и виджеты.</a:t>
            </a:r>
          </a:p>
          <a:p>
            <a:pPr algn="l" lvl="0" marR="0" indent="-276577" marL="38100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В первое сообщение вставьте приветствие и первое задание. </a:t>
            </a:r>
          </a:p>
        </p:txBody>
      </p:sp>
      <p:sp>
        <p:nvSpPr>
          <p:cNvPr id="38" name="Shape 38"/>
          <p:cNvSpPr/>
          <p:nvPr/>
        </p:nvSpPr>
        <p:spPr>
          <a:xfrm>
            <a:off y="2529400" x="8434900"/>
            <a:ext cy="423325" cx="13970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/>
          <p:nvPr/>
        </p:nvSpPr>
        <p:spPr>
          <a:xfrm>
            <a:off y="0" x="0"/>
            <a:ext cy="7620000" cx="10160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44" name="Shape 44"/>
          <p:cNvSpPr txBox="1"/>
          <p:nvPr/>
        </p:nvSpPr>
        <p:spPr>
          <a:xfrm>
            <a:off y="6993800" x="3573625"/>
            <a:ext cy="503049" cx="3088899"/>
          </a:xfrm>
          <a:prstGeom prst="rect">
            <a:avLst/>
          </a:prstGeom>
        </p:spPr>
        <p:txBody>
          <a:bodyPr bIns="38100" rIns="38100" lIns="38100" tIns="38100" anchor="b" anchorCtr="0">
            <a:noAutofit/>
          </a:bodyPr>
          <a:lstStyle/>
          <a:p>
            <a:pPr algn="ctr" marR="0" indent="0" mar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3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“Õpetajate koostöö võrgustikus” 28.11.2009</a:t>
            </a:r>
          </a:p>
        </p:txBody>
      </p:sp>
      <p:sp>
        <p:nvSpPr>
          <p:cNvPr id="45" name="Shape 45"/>
          <p:cNvSpPr txBox="1"/>
          <p:nvPr>
            <p:ph type="title"/>
          </p:nvPr>
        </p:nvSpPr>
        <p:spPr>
          <a:xfrm>
            <a:off y="356300" x="610300"/>
            <a:ext cy="1243874" cx="9015574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4888" lang="en-US">
                <a:solidFill>
                  <a:srgbClr val="E5E5FF"/>
                </a:solidFill>
                <a:latin typeface="Arial"/>
                <a:ea typeface="Arial"/>
                <a:cs typeface="Arial"/>
                <a:sym typeface="Arial"/>
              </a:rPr>
              <a:t>Шаг второй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829150" x="610300"/>
            <a:ext cy="500272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-276013" marL="3810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888"/>
              <a:buFont typeface="Arial"/>
              <a:buChar char="•"/>
            </a:pPr>
            <a:r>
              <a:rPr sz="354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Для того чтобы ваши ученики могли работать в блоге, они должны получить разрешение на доступ в блог.</a:t>
            </a:r>
          </a:p>
          <a:p>
            <a:pPr algn="l" rtl="0" lvl="0" marR="0" indent="-276013" marL="381000">
              <a:lnSpc>
                <a:spcPct val="107000"/>
              </a:lnSpc>
              <a:spcBef>
                <a:spcPts val="620"/>
              </a:spcBef>
              <a:spcAft>
                <a:spcPts val="0"/>
              </a:spcAft>
              <a:buClr>
                <a:srgbClr val="FFFFFF"/>
              </a:buClr>
              <a:buSzPct val="168888"/>
              <a:buFont typeface="Arial"/>
              <a:buChar char="•"/>
            </a:pPr>
            <a:r>
              <a:rPr sz="354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Для этого необходимо через систему «Настройки» отправить на электронную почту приглашения.</a:t>
            </a:r>
          </a:p>
          <a:p>
            <a:pPr algn="l" rtl="0" lvl="0" marR="0" indent="-276013" marL="381000">
              <a:lnSpc>
                <a:spcPct val="107000"/>
              </a:lnSpc>
              <a:spcBef>
                <a:spcPts val="620"/>
              </a:spcBef>
              <a:spcAft>
                <a:spcPts val="0"/>
              </a:spcAft>
              <a:buClr>
                <a:srgbClr val="FFFFFF"/>
              </a:buClr>
              <a:buSzPct val="168888"/>
              <a:buFont typeface="Arial"/>
              <a:buChar char="•"/>
            </a:pPr>
            <a:r>
              <a:rPr sz="354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Получив приглашение, ученики кликают на ссылку, регистрируются и приступают к работе.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/>
        </p:nvSpPr>
        <p:spPr>
          <a:xfrm>
            <a:off y="0" x="0"/>
            <a:ext cy="7620000" cx="10160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52" name="Shape 52"/>
          <p:cNvSpPr txBox="1"/>
          <p:nvPr/>
        </p:nvSpPr>
        <p:spPr>
          <a:xfrm>
            <a:off y="6993800" x="3573625"/>
            <a:ext cy="503049" cx="3088899"/>
          </a:xfrm>
          <a:prstGeom prst="rect">
            <a:avLst/>
          </a:prstGeom>
        </p:spPr>
        <p:txBody>
          <a:bodyPr bIns="38100" rIns="38100" lIns="38100" tIns="38100" anchor="b" anchorCtr="0">
            <a:noAutofit/>
          </a:bodyPr>
          <a:lstStyle/>
          <a:p>
            <a:pPr algn="ctr" marR="0" indent="0" mar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3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“Õpetajate koostöö võrgustikus” 28.11.2009</a:t>
            </a:r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y="356300" x="610300"/>
            <a:ext cy="1243874" cx="9015574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4888" lang="en-US">
                <a:solidFill>
                  <a:srgbClr val="E5E5FF"/>
                </a:solidFill>
                <a:latin typeface="Arial"/>
                <a:ea typeface="Arial"/>
                <a:cs typeface="Arial"/>
                <a:sym typeface="Arial"/>
              </a:rPr>
              <a:t>Шаг третий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829150" x="610300"/>
            <a:ext cy="500272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76577" marL="38100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По разработанному заранее плану публикуете следующие задания.</a:t>
            </a:r>
          </a:p>
          <a:p>
            <a:r>
              <a:t/>
            </a:r>
          </a:p>
        </p:txBody>
      </p:sp>
      <p:sp>
        <p:nvSpPr>
          <p:cNvPr id="55" name="Shape 55"/>
          <p:cNvSpPr/>
          <p:nvPr/>
        </p:nvSpPr>
        <p:spPr>
          <a:xfrm>
            <a:off y="3122075" x="2317750"/>
            <a:ext cy="4011075" cx="560914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/>
        </p:nvSpPr>
        <p:spPr>
          <a:xfrm>
            <a:off y="0" x="0"/>
            <a:ext cy="7620000" cx="10160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1" name="Shape 61"/>
          <p:cNvSpPr txBox="1"/>
          <p:nvPr/>
        </p:nvSpPr>
        <p:spPr>
          <a:xfrm>
            <a:off y="6993800" x="3573625"/>
            <a:ext cy="503049" cx="3088899"/>
          </a:xfrm>
          <a:prstGeom prst="rect">
            <a:avLst/>
          </a:prstGeom>
        </p:spPr>
        <p:txBody>
          <a:bodyPr bIns="38100" rIns="38100" lIns="38100" tIns="38100" anchor="b" anchorCtr="0">
            <a:noAutofit/>
          </a:bodyPr>
          <a:lstStyle/>
          <a:p>
            <a:pPr algn="ctr" marR="0" indent="0" mar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3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“Õpetajate koostöö võrgustikus” 28.11.2009</a:t>
            </a:r>
          </a:p>
        </p:txBody>
      </p:sp>
      <p:sp>
        <p:nvSpPr>
          <p:cNvPr id="62" name="Shape 62"/>
          <p:cNvSpPr txBox="1"/>
          <p:nvPr>
            <p:ph type="title"/>
          </p:nvPr>
        </p:nvSpPr>
        <p:spPr>
          <a:xfrm>
            <a:off y="356300" x="610300"/>
            <a:ext cy="1633537" cx="9015574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4444" lang="en-US">
                <a:solidFill>
                  <a:srgbClr val="E5E5FF"/>
                </a:solidFill>
                <a:latin typeface="Arial"/>
                <a:ea typeface="Arial"/>
                <a:cs typeface="Arial"/>
                <a:sym typeface="Arial"/>
              </a:rPr>
              <a:t>Шаг последний, заключительный!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1829150" x="610300"/>
            <a:ext cy="500272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76577" marL="38100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В итоговом сообщении Вы даёте общую оценку работам учеников.</a:t>
            </a:r>
          </a:p>
          <a:p>
            <a:pPr algn="l" lvl="0" marR="0" indent="-276577" marL="38100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Предлагаете ученикам ознакомиться с работами одноклассников и прокомментировать их.</a:t>
            </a:r>
          </a:p>
          <a:p>
            <a:pPr algn="l" lvl="0" marR="0" indent="-276577" marL="381000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3555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При необходимости оставляете свои комментарии к отдельным сообщениям в блоге.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/>
        </p:nvSpPr>
        <p:spPr>
          <a:xfrm>
            <a:off y="0" x="0"/>
            <a:ext cy="7620000" cx="10160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9" name="Shape 69"/>
          <p:cNvSpPr txBox="1"/>
          <p:nvPr/>
        </p:nvSpPr>
        <p:spPr>
          <a:xfrm>
            <a:off y="6993800" x="3573625"/>
            <a:ext cy="503049" cx="3088899"/>
          </a:xfrm>
          <a:prstGeom prst="rect">
            <a:avLst/>
          </a:prstGeom>
        </p:spPr>
        <p:txBody>
          <a:bodyPr bIns="38100" rIns="38100" lIns="38100" tIns="38100" anchor="b" anchorCtr="0">
            <a:noAutofit/>
          </a:bodyPr>
          <a:lstStyle/>
          <a:p>
            <a:pPr algn="ctr" rtl="0" marR="0" indent="0" marL="0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3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“Õpetajate koostöö võrgustikus” 28.11.2009</a:t>
            </a:r>
          </a:p>
        </p:txBody>
      </p:sp>
      <p:sp>
        <p:nvSpPr>
          <p:cNvPr id="70" name="Shape 70"/>
          <p:cNvSpPr txBox="1"/>
          <p:nvPr>
            <p:ph type="title"/>
          </p:nvPr>
        </p:nvSpPr>
        <p:spPr>
          <a:xfrm>
            <a:off y="356300" x="610300"/>
            <a:ext cy="1243874" cx="9015574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4888" lang="en-US">
                <a:solidFill>
                  <a:srgbClr val="E5E5FF"/>
                </a:solidFill>
                <a:latin typeface="Arial"/>
                <a:ea typeface="Arial"/>
                <a:cs typeface="Arial"/>
                <a:sym typeface="Arial"/>
              </a:rPr>
              <a:t>Блог-урок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1829150" x="610300"/>
            <a:ext cy="5002725" cx="43589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u="sng"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Плюсы</a:t>
            </a:r>
          </a:p>
          <a:p>
            <a:pPr algn="l" lvl="0" marR="0" indent="-220133" marL="38100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Есть возможность совместить работу с учебником и поиск необходимой информации в Интернете.</a:t>
            </a:r>
          </a:p>
          <a:p>
            <a:pPr algn="l" lvl="0" marR="0" indent="-220133" marL="38100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У каждого ученика есть возможность получить индивидуальную консультацию учителя.</a:t>
            </a:r>
          </a:p>
          <a:p>
            <a:pPr algn="l" lvl="0" marR="0" indent="-220133" marL="38100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Есть возможность использовать разные серверы и программы.</a:t>
            </a:r>
          </a:p>
          <a:p>
            <a:r>
              <a:t/>
            </a:r>
          </a:p>
        </p:txBody>
      </p:sp>
      <p:sp>
        <p:nvSpPr>
          <p:cNvPr id="72" name="Shape 72"/>
          <p:cNvSpPr txBox="1"/>
          <p:nvPr>
            <p:ph idx="2" type="body"/>
          </p:nvPr>
        </p:nvSpPr>
        <p:spPr>
          <a:xfrm>
            <a:off y="1829150" x="5266950"/>
            <a:ext cy="5002725" cx="435890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u="sng"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Минусы</a:t>
            </a:r>
          </a:p>
          <a:p>
            <a:pPr algn="l" lvl="0" marR="0" indent="-220133" marL="38100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Регистрация может занять много времени.</a:t>
            </a:r>
          </a:p>
          <a:p>
            <a:pPr algn="l" lvl="0" marR="0" indent="-220133" marL="38100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Все ученики должны знать адрес электронной почты.</a:t>
            </a:r>
          </a:p>
          <a:p>
            <a:pPr algn="l" lvl="0" marR="0" indent="-220133" marL="38100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Могут возникнуть технические проблемы.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/>
        </p:nvSpPr>
        <p:spPr>
          <a:xfrm>
            <a:off y="0" x="0"/>
            <a:ext cy="7620000" cx="10160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78" name="Shape 78"/>
          <p:cNvSpPr txBox="1"/>
          <p:nvPr/>
        </p:nvSpPr>
        <p:spPr>
          <a:xfrm>
            <a:off y="6993800" x="3573625"/>
            <a:ext cy="503049" cx="3088899"/>
          </a:xfrm>
          <a:prstGeom prst="rect">
            <a:avLst/>
          </a:prstGeom>
        </p:spPr>
        <p:txBody>
          <a:bodyPr bIns="38100" rIns="38100" lIns="38100" tIns="38100" anchor="b" anchorCtr="0">
            <a:noAutofit/>
          </a:bodyPr>
          <a:lstStyle/>
          <a:p>
            <a:pPr algn="ctr" marR="0" indent="0" mar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3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“Õpetajate koostöö võrgustikus” 28.11.2009</a:t>
            </a:r>
          </a:p>
        </p:txBody>
      </p:sp>
      <p:sp>
        <p:nvSpPr>
          <p:cNvPr id="79" name="Shape 79"/>
          <p:cNvSpPr txBox="1"/>
          <p:nvPr>
            <p:ph type="title"/>
          </p:nvPr>
        </p:nvSpPr>
        <p:spPr>
          <a:xfrm>
            <a:off y="356300" x="610300"/>
            <a:ext cy="1243874" cx="9015574"/>
          </a:xfrm>
          <a:prstGeom prst="rect">
            <a:avLst/>
          </a:prstGeom>
        </p:spPr>
        <p:txBody>
          <a:bodyPr bIns="38100" rIns="38100" lIns="38100" tIns="38100" anchor="ctr" anchorCtr="0">
            <a:noAutofit/>
          </a:bodyPr>
          <a:lstStyle/>
          <a:p>
            <a:pPr algn="ctr" marR="0" indent="0" mar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sz="4888" lang="en-US">
                <a:solidFill>
                  <a:srgbClr val="E5E5FF"/>
                </a:solidFill>
                <a:latin typeface="Arial"/>
                <a:ea typeface="Arial"/>
                <a:cs typeface="Arial"/>
                <a:sym typeface="Arial"/>
              </a:rPr>
              <a:t>А впрочем....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1829150" x="610300"/>
            <a:ext cy="5002725" cx="8523450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marR="0" indent="0" marL="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Вы всё знаете и умеете сами! Смело используйте все возможности блога, а у него их очень много:</a:t>
            </a:r>
          </a:p>
        </p:txBody>
      </p:sp>
      <p:sp>
        <p:nvSpPr>
          <p:cNvPr id="81" name="Shape 81"/>
          <p:cNvSpPr/>
          <p:nvPr/>
        </p:nvSpPr>
        <p:spPr>
          <a:xfrm>
            <a:off y="3270250" x="0"/>
            <a:ext cy="3873474" cx="449789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82" name="Shape 82"/>
          <p:cNvSpPr/>
          <p:nvPr/>
        </p:nvSpPr>
        <p:spPr>
          <a:xfrm>
            <a:off y="3164400" x="4360325"/>
            <a:ext cy="2286000" cx="2688150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83" name="Shape 83"/>
          <p:cNvSpPr/>
          <p:nvPr/>
        </p:nvSpPr>
        <p:spPr>
          <a:xfrm>
            <a:off y="4847150" x="6910900"/>
            <a:ext cy="2571750" cx="2973900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y="294325" x="1016000"/>
            <a:ext cy="1096500" cx="891522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b="1" sz="4266" lang="en-US">
                <a:solidFill>
                  <a:srgbClr val="EEEEEE"/>
                </a:solidFill>
                <a:latin typeface="Arial"/>
                <a:ea typeface="Arial"/>
                <a:cs typeface="Arial"/>
                <a:sym typeface="Arial"/>
              </a:rPr>
              <a:t>Источники: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1816000" x="1722075"/>
            <a:ext cy="4206574" cx="54031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u="sng" sz="2666"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Letopisi.ru</a:t>
            </a:r>
          </a:p>
          <a:p>
            <a:pPr rtl="0">
              <a:lnSpc>
                <a:spcPct val="100000"/>
              </a:lnSpc>
              <a:buNone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Статья</a:t>
            </a:r>
            <a:r>
              <a:rPr sz="2666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u="sng" sz="2666"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"Блог"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