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2" r:id="rId2"/>
    <p:sldId id="261" r:id="rId3"/>
    <p:sldId id="257" r:id="rId4"/>
    <p:sldId id="258" r:id="rId5"/>
    <p:sldId id="263" r:id="rId6"/>
    <p:sldId id="264" r:id="rId7"/>
    <p:sldId id="259" r:id="rId8"/>
    <p:sldId id="262" r:id="rId9"/>
    <p:sldId id="265" r:id="rId10"/>
    <p:sldId id="266" r:id="rId11"/>
    <p:sldId id="267" r:id="rId12"/>
    <p:sldId id="271" r:id="rId13"/>
    <p:sldId id="272" r:id="rId14"/>
    <p:sldId id="273" r:id="rId15"/>
    <p:sldId id="274" r:id="rId16"/>
    <p:sldId id="278" r:id="rId17"/>
    <p:sldId id="275" r:id="rId18"/>
    <p:sldId id="276" r:id="rId19"/>
    <p:sldId id="277" r:id="rId20"/>
    <p:sldId id="279" r:id="rId21"/>
    <p:sldId id="280" r:id="rId22"/>
    <p:sldId id="281" r:id="rId23"/>
    <p:sldId id="283" r:id="rId24"/>
    <p:sldId id="282" r:id="rId25"/>
    <p:sldId id="284" r:id="rId26"/>
    <p:sldId id="285" r:id="rId27"/>
    <p:sldId id="286" r:id="rId28"/>
    <p:sldId id="287" r:id="rId29"/>
    <p:sldId id="288" r:id="rId30"/>
    <p:sldId id="290" r:id="rId31"/>
    <p:sldId id="291" r:id="rId32"/>
    <p:sldId id="269" r:id="rId33"/>
    <p:sldId id="270"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66FF"/>
    <a:srgbClr val="724804"/>
    <a:srgbClr val="CF6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ru-RU"/>
          </a:p>
        </p:txBody>
      </p:sp>
      <p:pic>
        <p:nvPicPr>
          <p:cNvPr id="539655" name="Picture 7" descr="D:\FRONTPAGE THEMES\NATURE\ANABNR2.PNG"/>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kumimoji="1" lang="ru-RU"/>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r>
              <a:rPr lang="ru-RU" smtClean="0"/>
              <a:t>Образец заголовка</a:t>
            </a:r>
            <a:endParaRPr lang="ru-RU"/>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ru-RU"/>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ru-RU"/>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0DF2E595-E810-43FF-8514-6AD9130C72D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5F8C621-F146-43DA-8ED1-2213D5124E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838200"/>
            <a:ext cx="1943100" cy="53784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838200"/>
            <a:ext cx="5676900" cy="5378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4058F52-8695-41A2-AB05-5D50586A18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4799020-996E-457C-90CB-17ECCD3E31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29541F-7594-4746-B980-29E54DA5DC3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66F404-DA5E-47C9-9B14-E35ED840BF1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2CA5D79-B987-4643-9326-B441925059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24A1808-2616-4743-B343-359076137C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5C2F4D2-BACA-43CA-AF0D-65D4AE15DC3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AB0C077-A825-4EFF-BB6C-9C5EED4866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3EBFF83-8B58-43F6-A565-BD0B0CDC771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ru-RU"/>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ru-RU"/>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endParaRPr kumimoji="1" lang="ru-RU"/>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endParaRPr kumimoji="1" lang="ru-RU"/>
          </a:p>
        </p:txBody>
      </p:sp>
      <p:sp>
        <p:nvSpPr>
          <p:cNvPr id="538653" name="Rectangle 29"/>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ru-RU"/>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ru-RU"/>
          </a:p>
        </p:txBody>
      </p:sp>
      <p:pic>
        <p:nvPicPr>
          <p:cNvPr id="538657" name="Picture 33" descr="C:\Wendy\anabnr2.GIF"/>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kumimoji="1" lang="ru-RU"/>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4B19B46E-9367-463D-8E4A-A7F393BF1762}" type="slidenum">
              <a:rPr lang="ru-RU" smtClean="0"/>
              <a:pPr/>
              <a:t>‹#›</a:t>
            </a:fld>
            <a:endParaRPr lang="ru-RU"/>
          </a:p>
        </p:txBody>
      </p:sp>
      <p:sp>
        <p:nvSpPr>
          <p:cNvPr id="538660" name="Rectangle 36"/>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457200" indent="-457200" algn="l" rtl="0" eaLnBrk="1" fontAlgn="base" hangingPunct="1">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1" fontAlgn="base" hangingPunct="1">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1" fontAlgn="base" hangingPunct="1">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audio" Target="file:///D:\&#1055;&#1086;&#1074;&#1089;&#1077;&#1076;&#1085;&#1077;&#1074;&#1085;&#1072;&#1103;%20&#1078;&#1080;&#1079;&#1085;&#1100;%20&#1075;&#1088;&#1077;&#1082;&#1086;&#1074;\Sirtaki.mp3" TargetMode="Externa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package" Target="../embeddings/_________Microsoft_Word1.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43608" y="1124744"/>
            <a:ext cx="7772400" cy="4114800"/>
          </a:xfrm>
        </p:spPr>
        <p:txBody>
          <a:bodyPr/>
          <a:lstStyle/>
          <a:p>
            <a:r>
              <a:rPr lang="ru-RU" sz="4400" b="1" dirty="0">
                <a:ln w="1905"/>
                <a:gradFill>
                  <a:gsLst>
                    <a:gs pos="0">
                      <a:srgbClr val="E3AF5A">
                        <a:shade val="20000"/>
                        <a:satMod val="200000"/>
                      </a:srgbClr>
                    </a:gs>
                    <a:gs pos="78000">
                      <a:srgbClr val="E3AF5A">
                        <a:tint val="90000"/>
                        <a:shade val="89000"/>
                        <a:satMod val="220000"/>
                      </a:srgbClr>
                    </a:gs>
                    <a:gs pos="100000">
                      <a:srgbClr val="E3AF5A">
                        <a:tint val="12000"/>
                        <a:satMod val="255000"/>
                      </a:srgbClr>
                    </a:gs>
                  </a:gsLst>
                  <a:lin ang="5400000"/>
                </a:gradFill>
                <a:effectLst>
                  <a:innerShdw blurRad="69850" dist="43180" dir="5400000">
                    <a:srgbClr val="000000">
                      <a:alpha val="65000"/>
                    </a:srgbClr>
                  </a:innerShdw>
                </a:effectLst>
                <a:ea typeface="+mj-ea"/>
                <a:cs typeface="+mj-cs"/>
              </a:rPr>
              <a:t>Домашнее задание:</a:t>
            </a:r>
            <a:r>
              <a:rPr lang="ru-RU" sz="4400" dirty="0">
                <a:solidFill>
                  <a:srgbClr val="2A3D7A"/>
                </a:solidFill>
                <a:ea typeface="+mj-ea"/>
                <a:cs typeface="+mj-cs"/>
              </a:rPr>
              <a:t/>
            </a:r>
            <a:br>
              <a:rPr lang="ru-RU" sz="4400" dirty="0">
                <a:solidFill>
                  <a:srgbClr val="2A3D7A"/>
                </a:solidFill>
                <a:ea typeface="+mj-ea"/>
                <a:cs typeface="+mj-cs"/>
              </a:rPr>
            </a:br>
            <a:r>
              <a:rPr lang="ru-RU" sz="4400" dirty="0">
                <a:solidFill>
                  <a:srgbClr val="2A3D7A"/>
                </a:solidFill>
                <a:ea typeface="+mj-ea"/>
                <a:cs typeface="+mj-cs"/>
              </a:rPr>
              <a:t> </a:t>
            </a:r>
            <a:r>
              <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mj-ea"/>
                <a:cs typeface="+mj-cs"/>
              </a:rPr>
              <a:t>§15, </a:t>
            </a:r>
            <a:br>
              <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mj-ea"/>
                <a:cs typeface="+mj-cs"/>
              </a:rPr>
            </a:br>
            <a:r>
              <a:rPr lang="ru-RU" sz="2800" dirty="0">
                <a:ln w="17780" cmpd="sng">
                  <a:solidFill>
                    <a:srgbClr val="FFFFFF"/>
                  </a:solidFill>
                  <a:prstDash val="solid"/>
                  <a:miter lim="800000"/>
                </a:ln>
                <a:solidFill>
                  <a:srgbClr val="CC0066"/>
                </a:solidFill>
                <a:effectLst>
                  <a:outerShdw blurRad="50800" algn="tl" rotWithShape="0">
                    <a:srgbClr val="000000"/>
                  </a:outerShdw>
                </a:effectLst>
                <a:ea typeface="+mj-ea"/>
                <a:cs typeface="+mj-cs"/>
              </a:rPr>
              <a:t>  </a:t>
            </a:r>
            <a:r>
              <a:rPr lang="ru-RU" sz="2800" b="1" dirty="0">
                <a:solidFill>
                  <a:srgbClr val="CC0066"/>
                </a:solidFill>
                <a:ea typeface="Times New Roman"/>
                <a:cs typeface="Times New Roman"/>
              </a:rPr>
              <a:t>Написать сочинение на одну из </a:t>
            </a:r>
            <a:r>
              <a:rPr lang="ru-RU" sz="2800" b="1" dirty="0" smtClean="0">
                <a:solidFill>
                  <a:srgbClr val="CC0066"/>
                </a:solidFill>
                <a:ea typeface="Times New Roman"/>
                <a:cs typeface="Times New Roman"/>
              </a:rPr>
              <a:t>  </a:t>
            </a:r>
            <a:r>
              <a:rPr lang="ru-RU" sz="2800" b="1" dirty="0">
                <a:solidFill>
                  <a:srgbClr val="CC0066"/>
                </a:solidFill>
                <a:ea typeface="Times New Roman"/>
                <a:cs typeface="Times New Roman"/>
              </a:rPr>
              <a:t>тем </a:t>
            </a:r>
          </a:p>
          <a:p>
            <a:r>
              <a:rPr lang="ru-RU" sz="2800" b="1" dirty="0" smtClean="0">
                <a:solidFill>
                  <a:srgbClr val="CC0066"/>
                </a:solidFill>
                <a:ea typeface="Times New Roman"/>
                <a:cs typeface="Times New Roman"/>
              </a:rPr>
              <a:t>“В </a:t>
            </a:r>
            <a:r>
              <a:rPr lang="ru-RU" sz="2800" b="1" dirty="0">
                <a:solidFill>
                  <a:srgbClr val="CC0066"/>
                </a:solidFill>
                <a:ea typeface="Times New Roman"/>
                <a:cs typeface="Times New Roman"/>
              </a:rPr>
              <a:t>гостях у древнего грека”, </a:t>
            </a:r>
            <a:endParaRPr lang="ru-RU" sz="2800" b="1" dirty="0" smtClean="0">
              <a:solidFill>
                <a:srgbClr val="CC0066"/>
              </a:solidFill>
              <a:ea typeface="Times New Roman"/>
              <a:cs typeface="Times New Roman"/>
            </a:endParaRPr>
          </a:p>
          <a:p>
            <a:r>
              <a:rPr lang="ru-RU" sz="2800" b="1" dirty="0" smtClean="0">
                <a:solidFill>
                  <a:srgbClr val="CC0066"/>
                </a:solidFill>
                <a:ea typeface="Times New Roman"/>
                <a:cs typeface="Times New Roman"/>
              </a:rPr>
              <a:t>“</a:t>
            </a:r>
            <a:r>
              <a:rPr lang="ru-RU" sz="2800" b="1" dirty="0">
                <a:solidFill>
                  <a:srgbClr val="CC0066"/>
                </a:solidFill>
                <a:ea typeface="Times New Roman"/>
                <a:cs typeface="Times New Roman"/>
              </a:rPr>
              <a:t>На званном </a:t>
            </a:r>
            <a:r>
              <a:rPr lang="ru-RU" sz="2800" b="1" dirty="0" err="1">
                <a:solidFill>
                  <a:srgbClr val="CC0066"/>
                </a:solidFill>
                <a:ea typeface="Times New Roman"/>
                <a:cs typeface="Times New Roman"/>
              </a:rPr>
              <a:t>симпосиуме</a:t>
            </a:r>
            <a:r>
              <a:rPr lang="ru-RU" sz="2800" b="1" dirty="0" smtClean="0">
                <a:solidFill>
                  <a:srgbClr val="CC0066"/>
                </a:solidFill>
                <a:ea typeface="Times New Roman"/>
                <a:cs typeface="Times New Roman"/>
              </a:rPr>
              <a:t>”.</a:t>
            </a:r>
          </a:p>
          <a:p>
            <a:r>
              <a:rPr lang="ru-RU" sz="2800" b="1" dirty="0">
                <a:solidFill>
                  <a:srgbClr val="CC0066"/>
                </a:solidFill>
                <a:ea typeface="Times New Roman"/>
                <a:cs typeface="Times New Roman"/>
              </a:rPr>
              <a:t>Нарисовать или сшить  собственные модели одежды (прически) древней гречанки или древнего грека.</a:t>
            </a:r>
            <a:r>
              <a:rPr lang="ru-RU" sz="2800" b="1" dirty="0">
                <a:solidFill>
                  <a:srgbClr val="CC0066"/>
                </a:solidFill>
                <a:latin typeface="Calibri"/>
                <a:ea typeface="Calibri"/>
                <a:cs typeface="Times New Roman"/>
              </a:rPr>
              <a:t/>
            </a:r>
            <a:br>
              <a:rPr lang="ru-RU" sz="2800" b="1" dirty="0">
                <a:solidFill>
                  <a:srgbClr val="CC0066"/>
                </a:solidFill>
                <a:latin typeface="Calibri"/>
                <a:ea typeface="Calibri"/>
                <a:cs typeface="Times New Roman"/>
              </a:rPr>
            </a:br>
            <a:endParaRPr lang="ru-RU" sz="2800" b="1" dirty="0"/>
          </a:p>
          <a:p>
            <a:pPr marL="0" indent="0">
              <a:buNone/>
            </a:pPr>
            <a:r>
              <a:rPr lang="ru-RU" sz="2800" dirty="0">
                <a:solidFill>
                  <a:srgbClr val="CC0066"/>
                </a:solidFill>
                <a:latin typeface="Calibri"/>
                <a:ea typeface="Calibri"/>
                <a:cs typeface="Times New Roman"/>
              </a:rPr>
              <a:t/>
            </a:r>
            <a:br>
              <a:rPr lang="ru-RU" sz="2800" dirty="0">
                <a:solidFill>
                  <a:srgbClr val="CC0066"/>
                </a:solidFill>
                <a:latin typeface="Calibri"/>
                <a:ea typeface="Calibri"/>
                <a:cs typeface="Times New Roman"/>
              </a:rPr>
            </a:br>
            <a:r>
              <a:rPr lang="ru-RU" sz="2800" dirty="0">
                <a:solidFill>
                  <a:srgbClr val="CC0066"/>
                </a:solidFill>
                <a:ea typeface="Times New Roman"/>
                <a:cs typeface="Times New Roman"/>
              </a:rPr>
              <a:t>  </a:t>
            </a:r>
            <a:endParaRPr lang="ru-RU" dirty="0"/>
          </a:p>
        </p:txBody>
      </p:sp>
    </p:spTree>
    <p:extLst>
      <p:ext uri="{BB962C8B-B14F-4D97-AF65-F5344CB8AC3E}">
        <p14:creationId xmlns:p14="http://schemas.microsoft.com/office/powerpoint/2010/main" val="359511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500042"/>
            <a:ext cx="7325467"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Загадочные картинки!</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Рисунок 2" descr="agora.jpg"/>
          <p:cNvPicPr>
            <a:picLocks noChangeAspect="1"/>
          </p:cNvPicPr>
          <p:nvPr/>
        </p:nvPicPr>
        <p:blipFill>
          <a:blip r:embed="rId2" cstate="print"/>
          <a:stretch>
            <a:fillRect/>
          </a:stretch>
        </p:blipFill>
        <p:spPr>
          <a:xfrm>
            <a:off x="785786" y="1500174"/>
            <a:ext cx="8098530" cy="4572032"/>
          </a:xfrm>
          <a:prstGeom prst="rect">
            <a:avLst/>
          </a:prstGeom>
        </p:spPr>
      </p:pic>
      <p:pic>
        <p:nvPicPr>
          <p:cNvPr id="4" name="Рисунок 3" descr="854b6e0393385b179b71f5623ed998fe.jpg"/>
          <p:cNvPicPr>
            <a:picLocks noChangeAspect="1"/>
          </p:cNvPicPr>
          <p:nvPr/>
        </p:nvPicPr>
        <p:blipFill>
          <a:blip r:embed="rId3" cstate="print"/>
          <a:stretch>
            <a:fillRect/>
          </a:stretch>
        </p:blipFill>
        <p:spPr>
          <a:xfrm>
            <a:off x="0" y="1357298"/>
            <a:ext cx="9144000" cy="5212080"/>
          </a:xfrm>
          <a:prstGeom prst="rect">
            <a:avLst/>
          </a:prstGeom>
        </p:spPr>
      </p:pic>
      <p:pic>
        <p:nvPicPr>
          <p:cNvPr id="5" name="Рисунок 4" descr="e53984f59554e20614dbd0fc9e3.jpg"/>
          <p:cNvPicPr>
            <a:picLocks noChangeAspect="1"/>
          </p:cNvPicPr>
          <p:nvPr/>
        </p:nvPicPr>
        <p:blipFill>
          <a:blip r:embed="rId4" cstate="print"/>
          <a:stretch>
            <a:fillRect/>
          </a:stretch>
        </p:blipFill>
        <p:spPr>
          <a:xfrm>
            <a:off x="571472" y="1357298"/>
            <a:ext cx="8286776" cy="5286412"/>
          </a:xfrm>
          <a:prstGeom prst="rect">
            <a:avLst/>
          </a:prstGeom>
        </p:spPr>
      </p:pic>
      <p:pic>
        <p:nvPicPr>
          <p:cNvPr id="6" name="Рисунок 5" descr="1_abe8ef1b10f0ea55410584807d60d9bd.jpg"/>
          <p:cNvPicPr>
            <a:picLocks noChangeAspect="1"/>
          </p:cNvPicPr>
          <p:nvPr/>
        </p:nvPicPr>
        <p:blipFill>
          <a:blip r:embed="rId5" cstate="print"/>
          <a:stretch>
            <a:fillRect/>
          </a:stretch>
        </p:blipFill>
        <p:spPr>
          <a:xfrm>
            <a:off x="1142976" y="1285860"/>
            <a:ext cx="6815328" cy="5266944"/>
          </a:xfrm>
          <a:prstGeom prst="rect">
            <a:avLst/>
          </a:prstGeom>
        </p:spPr>
      </p:pic>
      <p:pic>
        <p:nvPicPr>
          <p:cNvPr id="7" name="Рисунок 6" descr="images.jpg"/>
          <p:cNvPicPr>
            <a:picLocks noChangeAspect="1"/>
          </p:cNvPicPr>
          <p:nvPr/>
        </p:nvPicPr>
        <p:blipFill>
          <a:blip r:embed="rId6" cstate="print"/>
          <a:stretch>
            <a:fillRect/>
          </a:stretch>
        </p:blipFill>
        <p:spPr>
          <a:xfrm>
            <a:off x="642910" y="1357298"/>
            <a:ext cx="7715304" cy="5143536"/>
          </a:xfrm>
          <a:prstGeom prst="rect">
            <a:avLst/>
          </a:prstGeom>
        </p:spPr>
      </p:pic>
      <p:pic>
        <p:nvPicPr>
          <p:cNvPr id="8" name="Рисунок 7" descr="img559.jpg"/>
          <p:cNvPicPr>
            <a:picLocks noChangeAspect="1"/>
          </p:cNvPicPr>
          <p:nvPr/>
        </p:nvPicPr>
        <p:blipFill>
          <a:blip r:embed="rId7" cstate="print"/>
          <a:stretch>
            <a:fillRect/>
          </a:stretch>
        </p:blipFill>
        <p:spPr>
          <a:xfrm>
            <a:off x="2428860" y="1785926"/>
            <a:ext cx="4548206" cy="4148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8378" y="571480"/>
            <a:ext cx="6835910"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Проблемное задание!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533849" y="1928802"/>
            <a:ext cx="8379217"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CF63C2"/>
                </a:solidFill>
                <a:effectLst>
                  <a:outerShdw blurRad="50800" dist="39000" dir="5460000" algn="tl">
                    <a:srgbClr val="000000">
                      <a:alpha val="38000"/>
                    </a:srgbClr>
                  </a:outerShdw>
                </a:effectLst>
              </a:rPr>
              <a:t>Почему богатые граждане</a:t>
            </a:r>
          </a:p>
          <a:p>
            <a:pPr algn="ctr"/>
            <a:r>
              <a:rPr lang="ru-RU" sz="5400" b="1" dirty="0">
                <a:ln w="11430"/>
                <a:solidFill>
                  <a:srgbClr val="CF63C2"/>
                </a:solidFill>
                <a:effectLst>
                  <a:outerShdw blurRad="50800" dist="39000" dir="5460000" algn="tl">
                    <a:srgbClr val="000000">
                      <a:alpha val="38000"/>
                    </a:srgbClr>
                  </a:outerShdw>
                </a:effectLst>
              </a:rPr>
              <a:t>п</a:t>
            </a:r>
            <a:r>
              <a:rPr lang="ru-RU" sz="5400" b="1" dirty="0" smtClean="0">
                <a:ln w="11430"/>
                <a:solidFill>
                  <a:srgbClr val="CF63C2"/>
                </a:solidFill>
                <a:effectLst>
                  <a:outerShdw blurRad="50800" dist="39000" dir="5460000" algn="tl">
                    <a:srgbClr val="000000">
                      <a:alpha val="38000"/>
                    </a:srgbClr>
                  </a:outerShdw>
                </a:effectLst>
              </a:rPr>
              <a:t>редпочитали жить</a:t>
            </a:r>
          </a:p>
          <a:p>
            <a:pPr algn="ctr"/>
            <a:r>
              <a:rPr lang="ru-RU" sz="5400" b="1" dirty="0">
                <a:ln w="11430"/>
                <a:solidFill>
                  <a:srgbClr val="CF63C2"/>
                </a:solidFill>
                <a:effectLst>
                  <a:outerShdw blurRad="50800" dist="39000" dir="5460000" algn="tl">
                    <a:srgbClr val="000000">
                      <a:alpha val="38000"/>
                    </a:srgbClr>
                  </a:outerShdw>
                </a:effectLst>
              </a:rPr>
              <a:t>з</a:t>
            </a:r>
            <a:r>
              <a:rPr lang="ru-RU" sz="5400" b="1" cap="none" spc="0" dirty="0" smtClean="0">
                <a:ln w="11430"/>
                <a:solidFill>
                  <a:srgbClr val="CF63C2"/>
                </a:solidFill>
                <a:effectLst>
                  <a:outerShdw blurRad="50800" dist="39000" dir="5460000" algn="tl">
                    <a:srgbClr val="000000">
                      <a:alpha val="38000"/>
                    </a:srgbClr>
                  </a:outerShdw>
                </a:effectLst>
              </a:rPr>
              <a:t>а городом?</a:t>
            </a:r>
          </a:p>
          <a:p>
            <a:pPr algn="ctr"/>
            <a:r>
              <a:rPr lang="ru-RU" sz="5400" b="1" dirty="0" smtClean="0">
                <a:ln w="11430"/>
                <a:solidFill>
                  <a:srgbClr val="CF63C2"/>
                </a:solidFill>
                <a:effectLst>
                  <a:outerShdw blurRad="50800" dist="39000" dir="5460000" algn="tl">
                    <a:srgbClr val="000000">
                      <a:alpha val="38000"/>
                    </a:srgbClr>
                  </a:outerShdw>
                </a:effectLst>
              </a:rPr>
              <a:t>Стр.54</a:t>
            </a:r>
            <a:endParaRPr lang="ru-RU" sz="5400" b="1" cap="none" spc="0" dirty="0">
              <a:ln w="11430"/>
              <a:solidFill>
                <a:srgbClr val="CF63C2"/>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descr="Частый вертикальный"/>
          <p:cNvSpPr>
            <a:spLocks noChangeArrowheads="1" noChangeShapeType="1" noTextEdit="1"/>
          </p:cNvSpPr>
          <p:nvPr/>
        </p:nvSpPr>
        <p:spPr bwMode="auto">
          <a:xfrm>
            <a:off x="428596" y="642918"/>
            <a:ext cx="8143932" cy="3228990"/>
          </a:xfrm>
          <a:prstGeom prst="rect">
            <a:avLst/>
          </a:prstGeom>
        </p:spPr>
        <p:txBody>
          <a:bodyPr wrap="none" fromWordArt="1">
            <a:prstTxWarp prst="textCurveUp">
              <a:avLst>
                <a:gd name="adj" fmla="val 40356"/>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ru-RU"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Физкультминутка</a:t>
            </a:r>
            <a:endParaRPr lang="ru-RU"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endParaRPr>
          </a:p>
        </p:txBody>
      </p:sp>
      <p:pic>
        <p:nvPicPr>
          <p:cNvPr id="3" name="Рисунок 2" descr="31.gif"/>
          <p:cNvPicPr>
            <a:picLocks noChangeAspect="1"/>
          </p:cNvPicPr>
          <p:nvPr/>
        </p:nvPicPr>
        <p:blipFill>
          <a:blip r:embed="rId3" cstate="print"/>
          <a:stretch>
            <a:fillRect/>
          </a:stretch>
        </p:blipFill>
        <p:spPr>
          <a:xfrm>
            <a:off x="3857620" y="4000504"/>
            <a:ext cx="2143140" cy="2260572"/>
          </a:xfrm>
          <a:prstGeom prst="rect">
            <a:avLst/>
          </a:prstGeom>
        </p:spPr>
      </p:pic>
      <p:pic>
        <p:nvPicPr>
          <p:cNvPr id="4" name="Рисунок 3" descr="58.gif"/>
          <p:cNvPicPr>
            <a:picLocks noChangeAspect="1"/>
          </p:cNvPicPr>
          <p:nvPr/>
        </p:nvPicPr>
        <p:blipFill>
          <a:blip r:embed="rId4" cstate="print"/>
          <a:stretch>
            <a:fillRect/>
          </a:stretch>
        </p:blipFill>
        <p:spPr>
          <a:xfrm>
            <a:off x="928662" y="1214422"/>
            <a:ext cx="666750" cy="762000"/>
          </a:xfrm>
          <a:prstGeom prst="rect">
            <a:avLst/>
          </a:prstGeom>
        </p:spPr>
      </p:pic>
      <p:pic>
        <p:nvPicPr>
          <p:cNvPr id="5" name="Рисунок 4" descr="70.gif"/>
          <p:cNvPicPr>
            <a:picLocks noChangeAspect="1"/>
          </p:cNvPicPr>
          <p:nvPr/>
        </p:nvPicPr>
        <p:blipFill>
          <a:blip r:embed="rId5" cstate="print"/>
          <a:stretch>
            <a:fillRect/>
          </a:stretch>
        </p:blipFill>
        <p:spPr>
          <a:xfrm>
            <a:off x="6429388" y="4000504"/>
            <a:ext cx="1066800" cy="1066800"/>
          </a:xfrm>
          <a:prstGeom prst="rect">
            <a:avLst/>
          </a:prstGeom>
        </p:spPr>
      </p:pic>
      <p:pic>
        <p:nvPicPr>
          <p:cNvPr id="6" name="Рисунок 5" descr="79.gif"/>
          <p:cNvPicPr>
            <a:picLocks noChangeAspect="1"/>
          </p:cNvPicPr>
          <p:nvPr/>
        </p:nvPicPr>
        <p:blipFill>
          <a:blip r:embed="rId6" cstate="print"/>
          <a:stretch>
            <a:fillRect/>
          </a:stretch>
        </p:blipFill>
        <p:spPr>
          <a:xfrm>
            <a:off x="5072066" y="928670"/>
            <a:ext cx="1247775" cy="1152525"/>
          </a:xfrm>
          <a:prstGeom prst="rect">
            <a:avLst/>
          </a:prstGeom>
        </p:spPr>
      </p:pic>
      <p:pic>
        <p:nvPicPr>
          <p:cNvPr id="7" name="Рисунок 6" descr="79.gif"/>
          <p:cNvPicPr>
            <a:picLocks noChangeAspect="1"/>
          </p:cNvPicPr>
          <p:nvPr/>
        </p:nvPicPr>
        <p:blipFill>
          <a:blip r:embed="rId6" cstate="print"/>
          <a:stretch>
            <a:fillRect/>
          </a:stretch>
        </p:blipFill>
        <p:spPr>
          <a:xfrm>
            <a:off x="1571604" y="3643314"/>
            <a:ext cx="1247775" cy="1152525"/>
          </a:xfrm>
          <a:prstGeom prst="rect">
            <a:avLst/>
          </a:prstGeom>
        </p:spPr>
      </p:pic>
      <p:pic>
        <p:nvPicPr>
          <p:cNvPr id="8" name="Рисунок 7" descr="70.gif"/>
          <p:cNvPicPr>
            <a:picLocks noChangeAspect="1"/>
          </p:cNvPicPr>
          <p:nvPr/>
        </p:nvPicPr>
        <p:blipFill>
          <a:blip r:embed="rId5" cstate="print"/>
          <a:stretch>
            <a:fillRect/>
          </a:stretch>
        </p:blipFill>
        <p:spPr>
          <a:xfrm>
            <a:off x="500034" y="5357826"/>
            <a:ext cx="1066800" cy="1066800"/>
          </a:xfrm>
          <a:prstGeom prst="rect">
            <a:avLst/>
          </a:prstGeom>
        </p:spPr>
      </p:pic>
      <p:pic>
        <p:nvPicPr>
          <p:cNvPr id="9" name="Рисунок 8" descr="58.gif"/>
          <p:cNvPicPr>
            <a:picLocks noChangeAspect="1"/>
          </p:cNvPicPr>
          <p:nvPr/>
        </p:nvPicPr>
        <p:blipFill>
          <a:blip r:embed="rId4" cstate="print"/>
          <a:stretch>
            <a:fillRect/>
          </a:stretch>
        </p:blipFill>
        <p:spPr>
          <a:xfrm>
            <a:off x="2857488" y="4929198"/>
            <a:ext cx="666750" cy="762000"/>
          </a:xfrm>
          <a:prstGeom prst="rect">
            <a:avLst/>
          </a:prstGeom>
        </p:spPr>
      </p:pic>
      <p:pic>
        <p:nvPicPr>
          <p:cNvPr id="11" name="Рисунок 10" descr="79.gif"/>
          <p:cNvPicPr>
            <a:picLocks noChangeAspect="1"/>
          </p:cNvPicPr>
          <p:nvPr/>
        </p:nvPicPr>
        <p:blipFill>
          <a:blip r:embed="rId6" cstate="print"/>
          <a:stretch>
            <a:fillRect/>
          </a:stretch>
        </p:blipFill>
        <p:spPr>
          <a:xfrm>
            <a:off x="7896225" y="5357826"/>
            <a:ext cx="1247775" cy="1152525"/>
          </a:xfrm>
          <a:prstGeom prst="rect">
            <a:avLst/>
          </a:prstGeom>
        </p:spPr>
      </p:pic>
      <p:pic>
        <p:nvPicPr>
          <p:cNvPr id="14" name="Sirtaki.mp3">
            <a:hlinkClick r:id="" action="ppaction://media"/>
          </p:cNvPr>
          <p:cNvPicPr>
            <a:picLocks noRot="1" noChangeAspect="1"/>
          </p:cNvPicPr>
          <p:nvPr>
            <a:audioFile r:link="rId1"/>
          </p:nvPr>
        </p:nvPicPr>
        <p:blipFill>
          <a:blip r:embed="rId7"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72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estival.1september.ru/articles/513286/img7.jpg"/>
          <p:cNvPicPr/>
          <p:nvPr/>
        </p:nvPicPr>
        <p:blipFill>
          <a:blip r:embed="rId2">
            <a:extLst>
              <a:ext uri="{28A0092B-C50C-407E-A947-70E740481C1C}">
                <a14:useLocalDpi xmlns:a14="http://schemas.microsoft.com/office/drawing/2010/main" val="0"/>
              </a:ext>
            </a:extLst>
          </a:blip>
          <a:srcRect/>
          <a:stretch>
            <a:fillRect/>
          </a:stretch>
        </p:blipFill>
        <p:spPr bwMode="auto">
          <a:xfrm>
            <a:off x="16511" y="116632"/>
            <a:ext cx="5361087" cy="5351959"/>
          </a:xfrm>
          <a:prstGeom prst="rect">
            <a:avLst/>
          </a:prstGeom>
          <a:noFill/>
          <a:ln>
            <a:noFill/>
          </a:ln>
        </p:spPr>
      </p:pic>
      <p:sp>
        <p:nvSpPr>
          <p:cNvPr id="4" name="Прямоугольник 3"/>
          <p:cNvSpPr/>
          <p:nvPr/>
        </p:nvSpPr>
        <p:spPr>
          <a:xfrm>
            <a:off x="5361087" y="260648"/>
            <a:ext cx="3782913" cy="6463308"/>
          </a:xfrm>
          <a:prstGeom prst="rect">
            <a:avLst/>
          </a:prstGeom>
        </p:spPr>
        <p:txBody>
          <a:bodyPr wrap="square">
            <a:spAutoFit/>
          </a:bodyPr>
          <a:lstStyle/>
          <a:p>
            <a:pPr algn="just">
              <a:lnSpc>
                <a:spcPct val="115000"/>
              </a:lnSpc>
              <a:spcAft>
                <a:spcPts val="1000"/>
              </a:spcAft>
            </a:pPr>
            <a:r>
              <a:rPr lang="ru-RU" b="1" dirty="0">
                <a:solidFill>
                  <a:schemeClr val="tx2">
                    <a:lumMod val="50000"/>
                  </a:schemeClr>
                </a:solidFill>
                <a:ea typeface="Times New Roman"/>
                <a:cs typeface="Times New Roman"/>
              </a:rPr>
              <a:t>Типичный греческий дом строился из сырцового кирпича или камня, стены домов обычно облицовывались штукатуркой и окрашивались. Входные двери имели замки, которые были довольно больших размеров. Дом имел посредине внутренний дворик, куда открывались двери комнат. Через эти двери дом освещался и проветривался. Окон комнаты первого этажа не имели. Это помогало сохранить в доме жарким днём прохладу, но придавало улице мрачный вид. Во дворике стоял алтарь, где молились члены семьи и иногда был разбит небольшой сад. Водопровода не было, и поэтому воду рабы приносили из колодца</a:t>
            </a:r>
            <a:r>
              <a:rPr lang="ru-RU" dirty="0">
                <a:ea typeface="Times New Roman"/>
                <a:cs typeface="Times New Roman"/>
              </a:rPr>
              <a:t>.</a:t>
            </a:r>
            <a:endParaRPr lang="ru-RU" sz="1600" dirty="0">
              <a:effectLst/>
              <a:latin typeface="Calibri"/>
              <a:ea typeface="Calibri"/>
              <a:cs typeface="Times New Roman"/>
            </a:endParaRPr>
          </a:p>
        </p:txBody>
      </p:sp>
      <p:sp>
        <p:nvSpPr>
          <p:cNvPr id="5" name="TextBox 4"/>
          <p:cNvSpPr txBox="1"/>
          <p:nvPr/>
        </p:nvSpPr>
        <p:spPr>
          <a:xfrm>
            <a:off x="373061" y="5482077"/>
            <a:ext cx="4392488" cy="923330"/>
          </a:xfrm>
          <a:prstGeom prst="rect">
            <a:avLst/>
          </a:prstGeom>
          <a:noFill/>
        </p:spPr>
        <p:txBody>
          <a:bodyPr wrap="square" rtlCol="0">
            <a:spAutoFit/>
          </a:bodyPr>
          <a:lstStyle/>
          <a:p>
            <a:r>
              <a:rPr lang="ru-RU" b="1" dirty="0">
                <a:solidFill>
                  <a:schemeClr val="tx2">
                    <a:lumMod val="50000"/>
                  </a:schemeClr>
                </a:solidFill>
                <a:ea typeface="Times New Roman"/>
              </a:rPr>
              <a:t>Греческий дом делился на две части: </a:t>
            </a:r>
            <a:r>
              <a:rPr lang="ru-RU" b="1" dirty="0">
                <a:solidFill>
                  <a:srgbClr val="C00000"/>
                </a:solidFill>
                <a:ea typeface="Times New Roman"/>
              </a:rPr>
              <a:t>АНДРОН</a:t>
            </a:r>
            <a:r>
              <a:rPr lang="ru-RU" dirty="0">
                <a:ea typeface="Times New Roman"/>
              </a:rPr>
              <a:t> - </a:t>
            </a:r>
            <a:r>
              <a:rPr lang="ru-RU" dirty="0">
                <a:solidFill>
                  <a:schemeClr val="tx2">
                    <a:lumMod val="75000"/>
                  </a:schemeClr>
                </a:solidFill>
                <a:ea typeface="Times New Roman"/>
              </a:rPr>
              <a:t>помещение для мужчин </a:t>
            </a:r>
            <a:r>
              <a:rPr lang="ru-RU" dirty="0" smtClean="0">
                <a:solidFill>
                  <a:schemeClr val="tx2">
                    <a:lumMod val="75000"/>
                  </a:schemeClr>
                </a:solidFill>
                <a:ea typeface="Times New Roman"/>
              </a:rPr>
              <a:t> </a:t>
            </a:r>
            <a:r>
              <a:rPr lang="ru-RU" b="1" dirty="0" smtClean="0">
                <a:solidFill>
                  <a:srgbClr val="C00000"/>
                </a:solidFill>
                <a:ea typeface="Times New Roman"/>
              </a:rPr>
              <a:t>ГИНЕКЕЙ</a:t>
            </a:r>
            <a:r>
              <a:rPr lang="ru-RU" dirty="0" smtClean="0">
                <a:ea typeface="Times New Roman"/>
              </a:rPr>
              <a:t>- </a:t>
            </a:r>
            <a:r>
              <a:rPr lang="ru-RU" dirty="0">
                <a:solidFill>
                  <a:schemeClr val="tx2"/>
                </a:solidFill>
                <a:ea typeface="Times New Roman"/>
              </a:rPr>
              <a:t>помещение для женщин</a:t>
            </a:r>
            <a:endParaRPr lang="ru-RU" dirty="0">
              <a:solidFill>
                <a:schemeClr val="tx2"/>
              </a:solidFill>
            </a:endParaRPr>
          </a:p>
        </p:txBody>
      </p:sp>
    </p:spTree>
    <p:extLst>
      <p:ext uri="{BB962C8B-B14F-4D97-AF65-F5344CB8AC3E}">
        <p14:creationId xmlns:p14="http://schemas.microsoft.com/office/powerpoint/2010/main" val="233790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estival.1september.ru/articles/513286/img8.jpg"/>
          <p:cNvPicPr/>
          <p:nvPr/>
        </p:nvPicPr>
        <p:blipFill>
          <a:blip r:embed="rId2">
            <a:extLst>
              <a:ext uri="{28A0092B-C50C-407E-A947-70E740481C1C}">
                <a14:useLocalDpi xmlns:a14="http://schemas.microsoft.com/office/drawing/2010/main" val="0"/>
              </a:ext>
            </a:extLst>
          </a:blip>
          <a:srcRect/>
          <a:stretch>
            <a:fillRect/>
          </a:stretch>
        </p:blipFill>
        <p:spPr bwMode="auto">
          <a:xfrm>
            <a:off x="878739" y="0"/>
            <a:ext cx="7344816" cy="4608512"/>
          </a:xfrm>
          <a:prstGeom prst="rect">
            <a:avLst/>
          </a:prstGeom>
          <a:noFill/>
          <a:ln>
            <a:noFill/>
          </a:ln>
        </p:spPr>
      </p:pic>
      <p:sp>
        <p:nvSpPr>
          <p:cNvPr id="3" name="Прямоугольник 2"/>
          <p:cNvSpPr/>
          <p:nvPr/>
        </p:nvSpPr>
        <p:spPr>
          <a:xfrm>
            <a:off x="899592" y="4221088"/>
            <a:ext cx="7740352" cy="2308324"/>
          </a:xfrm>
          <a:prstGeom prst="rect">
            <a:avLst/>
          </a:prstGeom>
        </p:spPr>
        <p:txBody>
          <a:bodyPr wrap="square">
            <a:spAutoFit/>
          </a:bodyPr>
          <a:lstStyle/>
          <a:p>
            <a:pPr algn="just"/>
            <a:r>
              <a:rPr lang="ru-RU" b="1" dirty="0" smtClean="0">
                <a:solidFill>
                  <a:schemeClr val="tx2"/>
                </a:solidFill>
                <a:ea typeface="Times New Roman"/>
              </a:rPr>
              <a:t>Столовая, </a:t>
            </a:r>
            <a:r>
              <a:rPr lang="ru-RU" b="1" dirty="0">
                <a:solidFill>
                  <a:schemeClr val="tx2"/>
                </a:solidFill>
                <a:ea typeface="Times New Roman"/>
              </a:rPr>
              <a:t>где мужчины принимали гостей и устраивались пиры – </a:t>
            </a:r>
            <a:r>
              <a:rPr lang="ru-RU" b="1" dirty="0" smtClean="0">
                <a:solidFill>
                  <a:schemeClr val="tx2"/>
                </a:solidFill>
                <a:ea typeface="Times New Roman"/>
              </a:rPr>
              <a:t>СИМПОСИЙ. </a:t>
            </a:r>
            <a:r>
              <a:rPr lang="ru-RU" b="1" dirty="0">
                <a:solidFill>
                  <a:schemeClr val="tx2"/>
                </a:solidFill>
                <a:ea typeface="Times New Roman"/>
              </a:rPr>
              <a:t>Обстановка в греческих домах была простой и удобной. Кресла и стулья были различных типов, с изогнутыми спинками и перемычкой, табуреты с вогнутыми ножками и складные. На СИМПОСИИ – праздничном ужине, пиршестве устраивавшимся для мужчин, гости лежали на ложах – КЛИНЕ (они были без спинки, с невысоким изголовьем, или со спинкой как у дивана, украшались скульптурой) и наслаждались изысканной пищей. </a:t>
            </a:r>
            <a:endParaRPr lang="ru-RU" b="1" dirty="0">
              <a:solidFill>
                <a:schemeClr val="tx2"/>
              </a:solidFill>
            </a:endParaRPr>
          </a:p>
        </p:txBody>
      </p:sp>
    </p:spTree>
    <p:extLst>
      <p:ext uri="{BB962C8B-B14F-4D97-AF65-F5344CB8AC3E}">
        <p14:creationId xmlns:p14="http://schemas.microsoft.com/office/powerpoint/2010/main" val="379050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352928" cy="2862322"/>
          </a:xfrm>
          <a:prstGeom prst="rect">
            <a:avLst/>
          </a:prstGeom>
        </p:spPr>
        <p:txBody>
          <a:bodyPr wrap="square">
            <a:spAutoFit/>
          </a:bodyPr>
          <a:lstStyle/>
          <a:p>
            <a:r>
              <a:rPr lang="ru-RU" b="1" dirty="0">
                <a:solidFill>
                  <a:schemeClr val="tx2"/>
                </a:solidFill>
                <a:ea typeface="Times New Roman"/>
              </a:rPr>
              <a:t>Рабы подавали им кушанья, а танцоры, музыканты и акробаты развлекали их. Столы – ТРАПЕЗИДЫ, предназначались только для того, чтобы ставить на них посуду. Они были ниже, чем наши столы и стоили очень дорого. Для хранения утвари и одежды в Греции использовались лари и сундуки, а вот шкафы были редкостью. В домах были светильники - КАНДЕЛЯБРЫ, самой разной формы: в виде масок, человеческой головы, ног в сандалиях. Обычно их делали из глины, ставили на высокие бронзовые подставки. Горючим для светильников было оливковое масло. Посуда в основном, была глиняной и бронзовой (самовары, котелки, вёдра, кастрюли, сковороды). Позже стали использовать серебряную и стеклянную посуду</a:t>
            </a:r>
            <a:endParaRPr lang="ru-RU" b="1" dirty="0">
              <a:solidFill>
                <a:schemeClr val="tx2"/>
              </a:solidFill>
            </a:endParaRPr>
          </a:p>
        </p:txBody>
      </p:sp>
      <p:sp>
        <p:nvSpPr>
          <p:cNvPr id="3" name="AutoShape 2" descr="data:image/jpeg;base64,/9j/4AAQSkZJRgABAQAAAQABAAD/2wCEAAkGBhQSERUUExQVFBUWGB8aGRgYFxwcHRwcHRodHBwdHR4dICYhHBojHB8cIDAgIygpLCwsHB4xNTAqNScrLCoBCQoKDgwOGg8PGjIlHyQsMCwtLywsLCwsLCwsNCwsLCksKSwsLCwsLCwpLCwsLC8sLSwsLCwsLCwsLCwsLCwsLP/AABEIAMcA/gMBIgACEQEDEQH/xAAbAAACAgMBAAAAAAAAAAAAAAAEBQMGAAECB//EAEIQAAIBAgQEAwUHAwIFBAIDAAECEQMhAAQSMQVBUWEGInETMoGRoSNCUrHB0fAUYuFy8QczgpLSFUOislPCFiQ0/8QAGgEAAgMBAQAAAAAAAAAAAAAAAwQBAgUABv/EADERAAICAQQBAgQFAwUBAAAAAAECAAMRBBIhMUETUSIyYZFxgaGx8AXR4RQVM8HxI//aAAwDAQACEQMRAD8Aho+GaSwWdn7Dyj+fHDXK0snSglUJ6Dzn4m+K8+YJ5fM4hzc+zcgg+W0HYkgXMW3x5hq3s4dzPUjS1VDOJfshx8PqFMDyCbkDmOXT9sKc940rEnTpX/SJ+pMfTFc4dxqrklIpUkqF/ITMG8xuGE+mB89xPMViGqKoIIgLeOvYDnAxI0NPHGfx/tAq5DndX/j/AKlgyGcqVaqkuxME3a1hawEY58Rl1qiTJKi/zxrw2s11HZvywR4wp/arb7v6nARgXhR7R4KPUwPaIUQta/p1xMqCDJgBTIGJMhw16zhUWT9B3J5DD/iHhBUy9XzMaoX0VdRAnqQoOr0Bthl7VUhSZa6xKxjzPNcxx4kkU1BgwCRJPeOmGPBeLCsCICsovGGKf8MERirVqkjTcAAGRJ0yfzjbniPh3hxaLuEOtiIu4tPK1pEgkThpraWUhZmUteHBsPwmOuMJ9mht73LnK/4+uFPtTNicPTw9qiIDHlM2NzaMQ1Up0m5KR13+tzhKuzA2jmMrcqLyIsFGsdtcepGCqWQqbtUYehM4mqcWAHlHxNh9b/TAlXizG5MdgP5f0wYG1vpFX1aeBGVI6N6jerVG/cDE1Tj6LEOzehaPnb9cV32FV9lInmxg/W5+GCaHA23Z2PZbfUyT8hifQ8sxiT6onwIZmvFzrOlit/xE/nb5DAicUzTXFStfmargfC4t6DBWX4NBkKAeu5+Zk/lidsiATMYMML1FS+7uQUc3mDc5uv6JUf8AMn8hg9eJ1wLVq3qa1Rj9WxEEEbfHGM2lcTub3ldwmPxHMEf/AOnMLHSs/wC+Bq3Ec8BK5qsw6e1YH84xiVp+W+Nq09u+J3sPM7MCfxXnEs+YzC92dv1N8TZbxtmqzimuaamd9bOVUAesi/X1wi4xwtzVaqJZTy1bWv5Ty52wFSKMVMg7iYlb8iO9v3wTvnMKkf0fH+eLk+3OiYALsRv+KcO8p4izz+7Xa8W1arEwOjA84jFcyXC1YafxyOccie/Pljp6poUgNNQOCQDZ0IO14DAxa+IDgnGf1hfk5wPtHdPxjnD/AO/VB3ixt1iJAx1//M84Nsyzf9v5FcJuGU3q1l9rp1wLARAvAtf8/hgjxE6UJmOwYST6HfAWc78KTHq7K9uXQfYSwcO8VZyozA13soiybn/pwG3jrNgScyw9Vp/+ONcGpIqqwJVnUEqbgHeJ5x++K5xXhDs60wZYAtYfw8/XAq7mZyC3EMRUAWCA+w4lvr+MM6uXSr/UWZis6afKP7Y54G4f49zrMQa2oR+BOo6JhU/iiqaKZV8tlzpuNRYKNhqsQdQgW2PwuFwRILbTLAkWFm5DphvcQO4KtBYcNWBNuLTOIMxmgqtaBHKT94Hn8o/LBmiR0xHXy4A7SP8A7DCikZ5mncCVP4SOrX/5Y/ut8iZt641nGA0ggSWAHrMz8BOI8tlGFVAQdIfRJsJAMyeVtJ+JxZD4fMUXeAHqAAAXAKs0ydjYfPFXsSsjJiwtBUgzPDCfbqTsdQB/6b4ZcbyJrZgLMeVfMfdEsZJPIfrHXE9HL0KJ1yQwm7NO4j0+mGeVRalEtZlqED1Xp3H5zjKa3NnqDrqc92GLL3DODcNSjTASCfvNzJm59N49MCcWzYpMdanSZUtyIff0IsfhiCswyrhEGmmzEESQBJOgr+HbSeXu7YlKlwyqzGRGl13m1zO2Anl9x6MWUH528ym8YzNWUHtR7RisRcRz1AiIPz37SrraqT6KEVGbeSNJIOpjcjtfqOwxYj4Lpq5cZlQFkPpAADHkkyQANySdwI5BbxrK02paAulFcEOQzOWNp8t4NhH5Y2qSpIVeR+EFZZwSfyimvn6hfQ5qJ5QwGuSQbX0wC0QDzsbDHYy7clifxeX/ACfl0wx4Fw1bsauuo92vcCY0m0j0tyw0akgjYQf5vho4BwJmu5J5iSjw0kCZYjkPKPmbn6YOymSKkTA7KL/M3w3p6bR+uN1Mtz7YgmB3GR06Sjko9SJxIzjlhRn9aupmKc6efvbx1uI6c8TvxMq5DppS0GxgkAgEi3X5c8VznqGNDbd0Ieqf5bEJcc8FECNxgWowmMTAg5m/ayLYiZDEEb4lGnnHe+NuVIgX/LHbpOIOlLlGJGomIjEyLPX0GCqfD6kToPxsfrgb2qvzGEVGY8CVnidQ6GUAFipi4AB3kk7R+wxT0yTM32Y8xIkg2nmvSOxk4unFMmK5enBlNUkco3n+2/8AtjOE8PsAQCAo3A3IDE9tx8sMJYAOJYqVHIiehQalWUK2kkaixPkFuwJ26wMNaPjI/wBPUovpKkxqUm8bwwMfl64hfO18satP7M0qx8pqKWiZJAEEA3I5E4C4VReiGlNS1LQFmRJNxyBP6Yh0Vhky9bno9TdHxVTpBvYJDVD3ZieQGonSJ+fPHNGjXqEVmU1IJAvMRvY7/DCviWVRasoNMPqWNtMDa3Ig3k4d+FGqazM6CCYO0k2iduY74JtVRkfrKs5xiFZfiGkkAQx5RH0Ign4Y23Eitak7CYU6gANi2nr3mxGLA1BXEOAR3E4RcT4UvtSqsV+xLCTIs3Ln0wL01PiVW9hxmE1s1TfNII1SpUhrRq8wJk/29fvDA3AMujAkEjzP/wDfC+rSdfOVnVTNWR5rCNNtxyGO+DZsCVkiNX/26HniBTtHwn+cxhdSfMtFHgC82J9BH8+mN8UTL0aQAIDF6cHcn7VSb9InbCavxt3MaiB0UQPnvhTxDNeUgRNomT5tQ+uEU0zswLtDWa0sMCM+M8XDhKaL5alUViWsNYDQPRl0SOQB6ziTiviCpV9kZ0+eYA2IVgb3uJOFuliKQAiH3NzOlhsNhsLkcsdVOGMa1IEEhydyRcL0HUd+WG1oQY46zE/UYwtW9oQshqjEC5newvj0o0BTp6V91AI+AA/LFZ4BwgLVQ7RewgW9Phvi1vUlH+P6YyNe3xBR4jenB+aI/FTirlyw5rP6/Q4qubr1jmvZtVqOgYKATbSbCYied8W6nRDZeCeRXCXidFTUB5lRJH+kkfXE6W0JlSM9x6yncuF8Q7JcFFNQoMgXC8hN/wCE41m8pqBBt9R8eowxo50aRIvGB84oEh2anYNb3oJPy2O99sa+BiYS+pY4HmBZXh2mCQjGbkl1MchaxA2AOwwU7Ul96nYbkMbd51fmMCFkCj7Ri9uVr/oJHr+QvHKdP+hrFAalWANJaedyBttq+WA7Ax7x+c0jVYBubB/KQZjxrkQQE/qW5eUKRt90sLkd7W3vgngniLLZmUFR0qWhXVVMAyxmWBOmSRygmcVLw9wOrnaSI1QU6ftZY6SDARVEHmIAAHLFy4N4Do+3o6Vp0zTJfUjEluSBtQEhpmQOUd8Mk1g7fMT9M7SxHEL4iNdD2Ogs6sLlINgSJY9p/YYpdJKrlvKTrNpAIAvJJBsRtf6Y9e4jlLMW8oA876EAsNySJNunLcjFZzPDgiioAArWmNPOxPKd5nquwwIIayR4hPX3ABRzFy0rAdABJ5xzwNVWLDftucWHIcIDhdbQTfSvL1J/IYmqZMUpNGnqPUk/nB+mFH1qA7V5P2H3MGmnJ5biVfOZWqlMOUgExLGN+sg2wo4hxP2aj7zkkBFYRI6n73L+XxYOIcZqfahjTVVF0Cl2v18wX4fPphHwzIJV89RdKFiqH2dniCwKzCkiIKx6YPUzEEv+kMFQHC9/WIKviusrSjNTYGNAWAfWDvy3n5yLZkuP5isgMwCN4g235i0fw4RcU8PqGAVlNi0LqKxaIDXBvtJGIMtxd6YIYwALDYek+kwetsGauu0AqBmWDNWcOeJYMvmUWp59XmMSp679iIi39o7E7q5io8kHzcjI8wiR5RzgXwgr54MmpZNwRO+46c8citWohdSkAqulmBKwTFyD5ZIJvgiqMZI5i9oO7APHcsdOm9T36LEcygJg94/TAHGMyArU0WbBedmYwPXrgfJ/8Tqw+zanTXkrIDA5bbH4fLCo8SaGXnUMkBrluVzzxVFsydy49uZIrr7Bhw4e9aq9SuQWAHkW8wOhFpiy/wAM/hji5qVjScinYaBpAkzB1ajchTIuBbpgDh3GYIZyZBMki4JXSCY3A3xYM3oqmhVy4pa0QiA34lOksRf3rAHmQMWsfHBEmurJzBuGeIH1FapUrrZVYCDY7ncRcfXDHMgnMKIMGnBJHLUCRPeAPjiucD4FUqV9bjSinV7wPmmesiTe4m2LSrhsww0nyoomDzLEgdeWJbA6i7gA8QStlx7Smm/k0H0Wr+y4l8P5VKlJC6qxhrkSfevfG6NEnOGdgpI+MA/CdWJPD0gOrADS7gQ3LXPwN9sTmUMSZfhh7kn4D6fucdcS4cFVAze9VTygWPmBNhvbriypke8Y6OR1RzAv8sV3ScwOnlRAgY5zeWfXQZVLBal9I5MpWfQTPww1/p9ONb2UE+l8DLKvJMgbmPELoVtF1374No5oGmRzkyMIM9WNK7QIib3E9eQ+vpjrgvEJeQFqytrizTzn7v8Ad2Nr4z9RUtw3IMn95oUepX8/UYLlm0H8PX/OFeZyMAValRAs2CmZixlogRzscPHyAbQ1V3YkTAsgPLSRGodB73XFW8X1adCn7JCGLEm51BNW5E2DbmRaY3wWr+m2LyzAQ7/1AN8KiOG8WZDLuhBesRzUNA7rt+seuEHHvHtHMOr01ZvNBXTHlPQ9djEbze9qkuXaNTIRTjobxzJ3br8Zx3Uz4Vl9kBAUg/A2iN/1nGt6S4xM5WKtuHcs1Ct7T3VqLbUC4hbAQCZtINvXDnifEl16gEVRcIRYgxcRG0RY/hwv4Xx5s1VU0ih8rl0cwACIK25XEW3UYk4h4cerT+zfWRdUIM2ESDsFNrsfXfEitUUjx9Z1l72MCex7SRuOEimKSBPMQmkTN4Ajdr2gxywVVrlG9m7JTc+ZilwD0FysciL+8e2EdSnUyyLoX2lXnElVnfla337dgOZfD6ahTUrsrOwsFA0qB1Jsb/74zj6YOV6+80gtjDa459uvuYbmc7ma4WlUdTTU+aJhoBjVAgAbxeTGGea48UQ0zpbWIJVSBtsQeQ6jbpinLxDzhdQ9mhJlYJBIiBcahffcdNzgoVZGnWWiDJAUkW3Gwb9hghJErXRVYDgYjpM49NjETGuBMHZiB/bcj4Ybf+vq25jVIAwkyeaATRUGtVsDsyz+EjYX2NsC6QCNDa0OqCRBBtII/XGZdQGYkiNhMYDdwbidD2Ves1OPZMqkiPvbQAOc35AT1jC1uMtoSmW0qnPle4j6n6YcVqXswratTVFqQDsAQSAO8Q3y7YS5DjAp1KiiknK7AXJFx5gY+GNKkj0us4mXamLeTjzJ6vGECN7NmLMI1OQTfcz0ntyF8J82F0QoBAWJ+Ilh8JvzvgjilEQBUy4ViSdVISCp2sI22+B9MC1agCqAG8vQiCOUiAfz2PTBVAHQls585h2R4X7HKmvUuNQCoOu66uf8F8O8lUXNU9dcD3CJQ6QBOzCTqAAEWHzJwlo0qtQBBT9uoEexEqyk/eJkSVkek+uI8lnqWXp1KOYpstVa0qBo1BYUQWINrdOh9RlC+Tnn/qXVgnGOJWuKcJ9lU0rqPMEggfI7RzxyX0qrKLEmx6z9MNc1mnzDMXLkH7qDl+3wwvWhcsVKqICg8v5++HVJx8UXZQCdsecLz9MB6VZ2QOROkrAINwZU87iCNzfFn4TwPz06dMks4JdoPMltUjlGx5mdicVXwVwU5nOBo8iHWZiDckKZtc9eQOPS6VSiagNJylOpAMWNOp99COhM9p+GFbxg/vDVNkfWM/EHB6VPLE0URGVlUMdz5oueck33tOK1RAJLczBn4DFu4m7aKFMwZqqHJUbJ5piIW639bb2hyXDqdTLorAalUAsLRFvlhXVakUkZ5gBXuXMqNW2ZkA/8o35e+Pr274KyoAc23k7+mGNfgDBtQiosESCJj9fh8sD5aj5zMbcz6d8Ep1CWY2mCesrAs/nPZpq3JMCep69sQUOKlqJqDcHSwFyJO8cl74acT8K1a1SWZQokKoFgO56nEnBfDbJWAcmCDFRWgkcwygnla+89sKpqfVHwd+3+Y4KEUcwTgvD8xmR7RHpaVsZBPwIiZ9MWrL0WprDIpYDla3Uhrr8cZWzVHLStNipPmIEFpMfdAmfWOWAcpxP+rcqCQqxKzLsxmBI8tMQCTpEiNxgtmlru4f8AQym8446iHNcG/qKxU66q62bTTHlkn77kwCB5dxhlw7gz5ZYWghYsSIZSdMXBkybSJ2ue2LZl8qFpCwkiVX7o9B2Hx36zgfOZwUaLkLqID3N50iWnr/p6L2w1XV6Xnx/OJSy42DGJWqmWZoU0lXV7snW9r+XTJI7/AJ4pHivKPTra6gMEgKChtA6HfzCf5GPaeF5NAmpSGZhJqG5JjeenQbRhD/xB4aK1KmbaVfzsFBYAKQOU7m8fLDJVgu8mCQgttE8nosa5U1QXE3GrQpHKWiwJJk74izuQQ1NalaaxsA0RJiCYLm2+LdldOXqinSPtDUFgACwgE35ERJvsPQYOo8Ap5ukzVVYsvu6SV0qCBEGQsnU0G1hsML12kt1xGnqWteTzKPlKITVUUFibCIA3kkiZjYAG/ph5w7jTim/vM7bwLkDaTsABibP8JOWaDLLEhwBsszPSDvhfmuJmdxAtaxtzHMHvgdjmwbTKoTS24efM6LVSWFRtCsNxB+Bnt0HxwtzVKmsKDrjaZb87YKNCq1LXUhUt5iCN9rASx+nfBmQyeVEaXaoxExYcuY3PpOB7ggz+395bbba3xGDcL4PUrEFpCCdRNh2ibdsW88Vp0KemlpJi40gAnvG/O+K9n8wWUoJ1bKqi0jsL4VHOMlKotWFewYsFDLH4RMibXH+cLmo3nLde0aISkbe46zbn2g0Ay4PlUdYOw6de+Mr0akoo0JuWm5MwDF4m3cyOk4C8M5qpDFZLMpJc/dQTeOZ59AAPTBj0y+i4YkwL7Na/awuPrbFyNh2nxCCzeJFUzq1KioS1Nrr57DQYKkf3W2N504a8R8K06+XApgKy+6ee8wep54XVSKxCApcmCxgFVmSIgMZEQOoOJcnnv6ckJUFRQBrW+kTymTpYDe8XGKWB8A1nGPEENhJDDuI6WerrNCqOVvmBv1+gHpjmjwap7Xygw5ktpssEGb7bT8MW/hvEMpmW1KE19DE23I6juMOs1RVk0yFUj+R88DfWshxtwfMmuhAczzvIcUCO6unklgrI+lgDyafeBsdsLuMZ1a7KNQdxbX+IWhW9D8vphpx7wdUD/ZMCG5ExHPkL4XZ7wwaCK4YsTdrRcbR2i3wxoVvSSGB5Mo62YII4keRrgLKkAkWDSPkdj8ROFnE2YnTYTztbr1vg2nmSFZVOkFjz+PQ9+WCOA+Enrk1OSz8SBsBe/wAowyWVMs0XwW+ES0/8M8qKdKorkRW8iiQPdEi5tfU4+UYC4zxVk+yH33kbytwCW72BHTUcQf1XsSq1EkIDpRl3MyCZsQL9dsK3oVGOvra0d9huBfAQS5y0YFQX5Z6N4i8Q01y6sSDVCEgdahsDAvZQxnlq62wq8J+KhUHsmBDTpgtImNid9we98KP6ZxSLEanMQzGIj1iT8zhFkHWlWWpUuoMbxqO/wEicCtpW5CD34llT0xPYaFeBqqG30Pz5euA0z1Cs50qx08wpjltA2xVMxx9q+mFgDkG37kxcYb+HK0axMD0Jvz2+GMldI1fxHuGNYwWlmqIzkywp0wPM5In5T9TjrJ+GwASZaT5QWtBAuSOpGyxymd8C18uh8sByeonfrjhOHvTHk1MOaEsFPppiPyxXSaiinAK4+sVdWYYDY+k1mOP0qC1AjBtBgsqxc7gR02kk4h8JUKa5LUjKKtYtqJIvDkFAeVhYd5wbnVqVab0XpIlJl0wjAkW5eVYjfc48+oUcxlCV9oqGfKCCwYmLr3MAQf8AONavU1NkIwJgfTJUz0LO8ZJWWKUlpt/zH91lIggRMv2E4Tf+qJXLBsxTUTOtS68io8jrz1GSJABM2AIqmaztauwWqZ0GJgD8uf7nHOaAoqQSro3P7yHlPVeRn/cm7nnkxcnwJ6J4Ur1B7anr1JTOlGiJtJ8t40yvYziDxXnKgHlFQPAEoDB6EFZvzAaDbc4rHgvxKVZ6cSwb2gX7xXRpfSeZ0ww3mMXXO1aDIa9XUtMeY6hpm3Tdj629cEJ42yR3mec8Iq6M1VZFl5KIptp1kBiZtsSovF/TF7Sg9PKuSmiaTE3UiZAVdQ94m5kbEnsMeZcb46K1b2yrALSsbAJGlR/pXSDGL14kraCGkOoIKqNyRD6STv5Qb7nb1KVlrMgjMJ4vx3J0lH9Q6psAd2O5YgCTpJY7iDGKZwHxdSrHT7PLhwfKWX3t7x/nHnvGuLvXqMzeZmbfmT6fpyxvgvD6h+1htNMgmBcxf+dMRbpEdPi7lqrSGwBkT1fieeDIyVDqMDSIi88o2tz7YTZrJyw85LBdLMVUGSbwFAAtzufnibg2Yp1ftFDauYYTHQg+vLtjrIUgXDM6aVUsKZBAYmSzO1yQOQA5DpfNRfSys03wV3ARfTzbU3AUutOmNRuW8w3AEA/ATzucGJQVgWrWLgEhgwMTYQBJOxgR8cZn8gjaGouWZyPKBEbkhTaSALf5xFmPEFaJUy8/+5SMAAQbneAdvTbBuX5XuLZx3GGao06aI1HWjFopzEMYllOqfKsSTblhbmjmqiRdWLQwChRpA2YiZEk+6xn8OOaeYp01FWvULOR7zGT/AKUXkvYdb4DzfiepUELNJCANRI9o3Lf7gjkPriURvAz9TKMQOzHbV6ZVaPszXdb6FEFSIgkj3IA9e2FmUWm//MVyhM6aaxTkwbknVUN94jpgPgviB8jWVAutKnm0mJHed4PfDbM5stSK5dFq0pOgi1WmCSdDc9IMwZP7z6ZQkHo9HP8AMSN+7kTh8jTqOGpEqAoYBQdfoBaDF9/zxZ8pXqhQ1MSBA+1tMi/nWwMmACL4B4F4TPsi6kDMBi4P3fNuh38vfeROBv8A1gUqgBp1aTbOqhGDQp1GAZeTBJjbphK0C3hecQgYg88SyZbPCsDKaKim4YXHcdQeuFXF6eqmwi4v8hB+mFWYr5kopCtTCuSrSNRDdpJVR0M/IYny9aoye0qVNJvcBdMjcSR7w2IsQeXPA105Q7lMZW0Y2tKjXqsWhVUTYGBMdJjabYvuaZclkkBA8oW/VzeT8cL+HZdKj06zrokWWw1MDAgdZ/TDXxvkDWy4prERfrt+mC33CyxEbgZ5lUTacjn2lcz+dWupZwNZHvjfb1iN7DAmSzxUhS0EbG5kcoIgkdsXXNeFab5SmqqFqezsec+8J6zJxRsplyavs4OqYA2IO3w7z0w+FXGB1Jrt3c9RjxGq1RLtHWAZj4mQPlhNV4WawHswBoPciNo+cE4slDJmkjEr5VaCxII1cpJm/pgfhOc/p80GQQTqBXkR5Se09+wxQWFQdviEtXeOOYNw7K6ZASGAvMjlaB9ZxceE8PUU1mTIkyeZNz3OIc9mNbF97Az1En9MH8PrSB0jGdbcz4PUkgheYdlBCM/PWI9FIH1v8hhjTzK1BKkYT5Sqf6ckdSfqcK8lnWpVoM6SSCD9D8R+eMo1Gzd9Iv6W/J8y1OYEmwAk4U8T4RTrDVVWT90TEHlEfe2v2w4p1VqICpkb/LlgHVrM8hcfvgFeUOR3BV5ycyjZ7w1WphdAlEJHl94jkesj44o+dFX2nmVjJiD0uIi0f7HHulXiFOkAGPKY5noO/wDjFa45xQjVVFNVCrJcqJAH5duZPLG3pNdZnBXP6TjQLDnGPrKTQ4A9J0qa2UoJU7NO9ug335Yk414hat5KjtUUX0jSFnva/wBcHZfMJm0bU5V94LcurHl6fmcD5rJU8suprmLHnHYfcH/yONMMc/H3F3sUcVj85Vs5TkmJUdImJ67fWMWvKZqtmkCvKU/KGcxuoiwmSSQB27zeu52qwZGYGNUqNhyuBz9T9cWvgTxQXTuVAHwgn/qJv8cMXsyVg+ZGnX1X5iI/8OilQFnFRJm3lY/M2vzw3q+HqxpNSCimzT5mdRA3MhecCLDfDei6kQJ1fiaBp6nufXHGY4mKYbQdhpnqbz9Pywj/AKi1iAeY+KFQHbxFWQygy1LRTZqztc6VMbWA6KOpxJS4vVSlpqaTpUCZIIU3CyDzG4EWInnhR4YrNURmZmppYStyY6cpwzyuQSpUZGd9KCQ0SSW2LCR0wV1AJ38yincBt68QngoWpVGYquAiqR+FF67k/OfgMJuOcdpMWGTpg8jVYQvoo3Im8mB2xBxnLhnMuzoGsGYEByASSBHPmR2PcZSslFBqP+FY0j1Owwaulc7zz9PEVssK/CIlqTUdTUdi5YBgx26fDkIw+pZd3A0RH4zsP9P4jibOcDbStVh7R1ZfIotpm6wR5pxZqNNTI3IN+gMbdjhln6xEyZUuI8Op5Y0qrajOpWm7MSJXsNjjqnwuuGFVW0TcKhsB3P3j9MOeJZD2tWmGg0xJYEbmDv2/noOuSfL/APJPtKfOk24/0H9MdnIxIBPcceGvGq0m05kaZEe0At21AbeowXxysEYVqUOHW5U7idSwRMjV0BwkoeyzE6dxupsw9RgX+jq5czRYxuUa6n4cj3GEG0q7ty8H28f4jaajw0cZDir+yep7PSCo0oxmY8ikmBE2FhsJ7Y4r8CNQFqj+RoNVKPmVYEqXv7w7QduuJOBccpVlalU+yqHkbehVuZkAj0GBM3mqlFp9iXiAjUiBECLqQRBBuAY3OAgMHIUYP88xk4K+4g2dpmix009VQaY8o920RN1IIM7i8GOdg4VxmpUUTSZtIAPPYQZtvseQg9sLaHEKtVkLqVY2VTLvsIEmJLRMdj6BlwbPotV1WTUDj3FJIawZGUSeUyOnLHWAMuGXkSVYryDLdlaqmjTcEEafXYQf/ifpijcY4w5rOtKmaRqeX3YNQGVuTuCJuNhv1xZvD9B6bVdawGYMlIGymImD7rGwj1PLAbt7Y1qzPtqWn5tobTaf9I+Z64ELxvwBkD95WtSTzEGaydalALgqU8piVOrdZNg0k2tc73wpp1CWpssaiDI6s2kfI9MGcXzdVzBGmme+ra5A73kTsDbG+H5SKirB8ok9AbADtA5b4bUkJkxlR8XEfumgKu/2f1GN8M4tuiI7FdzHfAmezBZ7QFEgse5t9IxvI5mprK04p0wI90FiwgEkn/f8sLJVvPUrbbsXkxpwDPxR9k5ElQUP4hE/v8j0xxnqcw3KwPwmD8jhBka9xSeRB1UXH3W/CT+E/nh5w6uaoKH/AJnNRY25gcr4TupNTlv5+Mvp3V1zCaWfKUyoMamj4Hf6YLbO1GOmks2mdz8ug74zKeHyI9oQY+6v6k4bJmBSW/s6K9WIE4RdkzwMmWstQcgZP8+8ApcJ82uo1+gufidh8MR8W4dTr02pFnVCPdUAT8SJOF/HPHCK2iiwc83mEHYH7zfT1xQ+K+K6rz9q0An3XaD6kxjR0/8AT77cOTt9v/Ii+pB4bn9pBxLIVMhVgiQSdNjBv707HyxbkScS8Uq1GoszQIAYg+Ym436W5X57bYRDNs7KzsxBJjzGbf5/LDStnPKADN/MDzkR8iLY9IlWAC3JiDEE8dRVVdiwkzzA+pHY/ocO+HeIFWmEcEMthANxtyB5flhE+lSNLRGwN4+PT1wPWzhJ3E/2rP0P7YJZUtgwZNdjVHKyxt4kBMElZ6mPr+2CKWY9pYCECwDa07t0J5RioBGadye5/LkPQf4xf+EcArmmntFVUVQSXOgGTYajN7jpbmMK2UqmMRpNQzfNJfDXh2pUQBGNKgBp1G5JncbD/M+mOfE1EZSki0r6Wk1AWDEbHVaDcqJFrjFtoZv2dM0XprTqAeVQd1AuF5E6Yt+l8J+P0lZC4h7aI3321av7t57dMX9NCM9xcah92DwJXMnTNRBVqrCkkks3mciI0qRsLXk7WjBS8PNDzUh5W82kjeehGx7H/OActnGqI1aqHidKhSpjsQSGgdhaxxYqHEKdNEGpFDzMnT0EsZuQsbcz3wlYWU8faOZDjB5/GRUcyKiRtBEjYiDz7d8F0Kw5EHFQ8Y5xabpoZGUzcMG1LYCWXf1k3HLFUOfam4ZGdWsZnDVdZdcxF1AOJ6zVojvgM0ZNxf8AkfTBnC65qU0c+XUo3tyxquDqiI9d/pyxTMHiKc7kAzhpKsBZ1sR+/wAccvn3pWzABB92qo8h/wBX4T9MNhjCoiCsjaMWzOzEfFaSezNQLMD5zAsfUzzGGOR9ugVhT1onme5J09puQLCf0wG/DCgb2XmU+9SJ5H8J5fzfFw8H8ZRqIB8takCLx5157WkWkYX1PC5AyPMbobseYrznGKNcFGRYJuGnlGm6g7xIPpgXh1MIai5dHqMjSdAIEN7xafMSB6C+OK3CTUru+VK0yPMDIgNsU0739I5Y1w/jWa1FTl3Ws3l1QQI5sARcQNjb12wrtG3CdexP7x0nB57lk4fXqJ5an31JneAjERafxfyMN0r0qdMu60rnfSP2lj8Dy+Ff4fnWdi1aVVZF2UTJB07yJOx6EjDPMMalyQNBlVW5An719M8gB6ycZdiYb4uJLDdAOKFS6uysFDjSGiDvJCiY2+PS2APFmZHtEQeVFQEwLtMLaL3IPy9Mc+JOJiPeMzuTOwIsbkxfbaeuK5kk+0SwkjzSSSALST/cf1741tIp9PmCsOw59hDMpnGL/aoPZQQqzcHcEnkxPT64NVVLBjuQb6gAbi4PI7SOe/XEbprsAI5dLehv+W+M4VlV1sdCAwQbTeRO+Ggg3ZEB/qDtwwlj4d4IDKGrNM/dX9T+3zw4p5dKJIRQs7tuT27nGuC58FNJNwY/nwwUMuNRY3vb0x5W++yxj6h/tDqgrJU9Qeq+pSJYSIlSVPwIuPXFL4xwVFcEVWNRjAWrUZtXYH3p9Z6Ys/HuNplqZYwWPur1P6x27Dc4834jxQ1GYOCzMVEgxDeYDVyUg7Ad9txof0yq0nenAl3NYX4hAvEVGqD9ohSLCLqO3L6gYT5HKioxViAAL9zFvh+2LRmuMVmaP6kmQAYAESCd43IHLriuVqAIEHS0k6h35R0kf7Y9RUbMf/TGfpM2wJn4M4+s1XQItOwaBcHa6xaO45Yjq09Ymfg36MNx8MEPw+uU+66kTAYDn0aL4XV9dOxSop7rg8HmQ5nL6bkqf+4/tiAOzbGF2sIxjVCTBDMeQP7DFy8G+EmzTk1IilYA2QE7La0cz1sJviHcIuTIAycCa8DeEaleolVqb+wUi66QWIvC6yNR5mMen5jiS01COzBSPMXorpH9pLDt13w2y9ADTS3gSoVAVGm038ovMARbngTj3EGpq7FkVSNI1Ns3U6By7npjMe7ecxlVxxKF4jIMVA6vDiCoULEgwdBie9oxJnM8j0yqP9qZEVGAA3HOJbtPbCHPOajMntUBIufZAEzPK5vBN9rWxHlqjIp8wkAS2kTv13JgE4YQhRiCcbjOuL61U06Uq1Qk1EE3NrqOYPwt3wFkeHlATXHughA3mA3JB8y6RtscSVeJAAtcDrMsT3P86em8i40NUqpYsq01Nxe5Y9Tcel8STwZcEjEXpwevmvLSpFoOyiwF+5gEybk4WvwGsjhWRpmPTHvHgetQ/ptLgBjUcyRG7ECCNoiPhjnj/gcvNbLvcX9mx36gODzG0/PFRc3S4lgqH58iU1M01NlAGpQB8OU9Be0Gxw1XNhzAMsu45gdwbjA2UrBWenVRgXAIKyW5CAgNzNjIYQVMXuNnOJAaQqEkATq3VyPMPLYg2Ok3HphNGbOMQtlatkg8w99zYj+fXEFaqvf57/v+uNVs7pVXBBR7cwCZghTuY3g4HNiScHU5ESZSphaD5xgPPcP1XkowMhlMH6Y6rZsU1BJgddsC0PEVF2CipfpBv6SInFuZAz4i7MZh6Bc1mbzKdFQWXVFi8XBmN7YJ4fnmOXSrVq1GqQTNiTcgCOkWmMH0MjUcS9TflAa3Q6rfTCnIZVqdIkt7MamGlwNJuZEft8MQcEdRkO2eWjzglM1KxV9ellLbLyEWBEgSVHXnbFh4rl64LItamQPdD01DbbSFIJjnF/mMVLwvmlos8EFnUwzyAJ/CoBdhtsOWGVOs+ZqFX+1MT52KUxG4KrJaCQbm08sZmorPqH2AjSFmGSYFV4OHDO1dahWxCEm/ckQY6bYGy7rLeYxubATtcxvi6ZLg7OB7WoZW2hQFWdoIiTI788VnjPAWpPKfijp6Eev54tRqQzFMzrE4naVhEjYbRgvKsA3w/UYT0SQAbwW0FYiGifiO/wCWHeRUAwb23+WNBSDM5hiMqDaXRgbMn1j/ADhjwLihalU9o0eY6SdgNI/zhLkKkqo6D9CML+J5pkoVFXdm0idu89tIOPOmn1Ds/CehdAyxHxviy1mLMdLNrCkEHymNIi8eW/x+SfNZorpCX0sxI38xgme94+GJcqFNXU1yOUAbCALfXv8AHEnh0FCS3O5nrPPHqaKxWvExb7NxxK/nWYedSDJhv0xOM2GEsrBvxC4PyxL4gre0raqaQD978R6kdPXEFPJ5giVpOe4Vj+mGNy+YDa3tMTPOsaWmOTfocBZ7PlidUz6/r0wQ+Urnek3xQ/tjWX4TVmRTY9SVgD52x25fedtPtI+EoF+0MzBi3aBHece8eAOErl8pTZist53ESZaNHpyM98efcL8JEtTes0gjUqUxCwACxLAQIBtvfHrvDssoVEOjWFXV5paFESCADbae3XCeotBwBCBMDJknE+IGmTzsNKhSzk9gD9bDvjz3j2fJY0TCE+c0lOonnLtsBMSF+e+LH4j4wRqp0xoIIOqdx3tIE9ZnFJ4rV9nTqahqYnUzz5jAmOwBm3IXOFE+J8xhV2rKXxLNBMyYBJAAMGfMbn6nE39SWhfhHKeZ+FsDV6jFKelCzGWYxzJ2J+Mx6Y5qFqIDMADHXbewxokAxfqFUsrrrIttC2/6oM/XBuefyqg//KY+EfoMDZCqAqDmQG/f64m0a3piLl5+v+cDPcnE9A8CV6RpVEdiD7Q+gBMjlIkk88WWrR0LMrpE+4Tcdyb/AA+uPHuGcWGWrPrJUMbHkGBiD2I+VsXOnxGpVEkN7GN1GoPPIaZIX13wrZUcwytxIPEmb9pVYhVKmmqLqAbzKpuAdzpk/AdMIuHN9oqqoXUVB0qZiYbUx+cdTvaMOarF9TnyhFJURBHw9BHxwvZUplazOfJIDEzpHaSY3j9zjtwAIPmEAJ5HiMuIcDpq0aTreSoiwPO4HlJAm9rYXBiKhphg4WPMLwfwk8zH+cDcT8XNVo1hQJQIL762nmZ2UAyeZxnhemBlxuTeZ6zfE01uq5eBvdDwsD4nV1OytPlgAcuW3fnhf4doK+Y8xEBW5EwYN9+W+HHiPgxfz094GpQbnkCB+eIch4fzNBfalWpgiQNQk9JHT1wwzDYRnkyaFyRxDM3Vrs3s1EBiVk2mCDJEStrnbG6HAgILszMPUfuR8CMF5LNqdpLRcsZMmJPa84KrVLWOAhiBIu4baOoZwrhqU6NasFgoVAIBmYJ5XN49Rhh4Q4XKmq8lqiGC2+kESfiQMD5Ct/8A1Gjmzav+0KP1xYMtW0f0gGxUKfRkn84xi6u1sMPc/oI1WCtY/OdcNBYqYtBRu8bfHbC3jVEM70yR7pBI5XgH1/UYa5FCoq076gdS9+X7YTOQtM1D5i1mneRMA+g29MKU53kj8obG5jKmclUUADSXUm5bc8ztYmNjhhwnNzZhpcC4juMHVeBHR7UOfP5gsdSZ/KcJ0ryylx907dypx6KixbOFmbahXuFcKzBWAeXPkeU+n64b8R4N7amwnS1mB6Ef4wlpQsA2Unf8JP8A+p5jFm4LWaPZ1PfFgfxA7fznfGTqg1Tb1mnVcHSeZ8f4a2VzL6RFNzKTzWOvUbHBHhjh39VUHtZFEWYgx8j06n5dcei8a4JSzChKizpIbvYEb4G4PwwUssBF5k/OPywx/umaAB83X+YBdKu/ceo8yfCKNNQtNVC8oH688brU1GIs9xQU6RkqqrABMDtA6sSYGPN/EPiKajKzNUbkgbyr5bTAnVIv15A4zNPpX1DZzxCDKjJMvNfjAFqZUnkWMKT0nr3iPjbA2j2hGs6W5rUMAjs2385Yq2W8P5mvl4bUpiBsBp6GZO2GaV3yy00JMqP/AHGkBR/eJsLxK9sbmkSmvKqRkfeL6pXOCucRolQ5V5AJptMhPNG11O0HmhMHl2OXxZTZSEq2C3LAyP7QBLA/MYR8RLRqD0mDCfsgH3/uYr9JxS+OVNP4g5MLJg9zYzHqcONSH8xVHx2JZeJ8VZ7ClNOQRuSW/E3QmNzHYYR8RWsZJVlG0JCbn+4y0neYmNsC5TiyBYNTU3MajPeORPbGsxVI81F7He8g+oOIVMGEZsiKRVZGIgrNxMbb2mQR8cCcSrMyyfh3w4OdpVkNOspU8mB2PX07YF/9HWmZcllmzbg88MhgOxzAkQKjVZUFiCu1rEHcYx+LuCp0wy88S5ysotZh6EYXOQTyE8gL4uADyRKkkcSTMZ93N9iZ81z8MMuD+3MLScgf6QYHOJE4N8PeE3rsCAVUbk/zfHqXBOBUssuo2ESWJufj0whq9dXSNoGT7RqnTs3xHr94j4T4bYgNWZqhsbxH/aCAPkcC+JcpQLIQC1RWhhfTsZMbaxYT/jDzO+ITUUmmkUwY1HY+g6Yq/iDKtUZEQ6ZJZjzgQLdycZ+nNj27nOI5cipUeIp8Q5miaRCLLrYsDEA7gn5iN9++Gvh3L+zoJPvGWPqb/lGAuJcN0ZVkRZ2PQyDMz1icMOHE+zUuIYi4741s/BgTIMtfAsumh6phmVgI/tjb5mfngipwv2wLNTKp0vv0BwgpZlkBK7GAcOOG8VLwHZuwm2MfUqysWmtpea+JFxHh1EKFZB2CyDPruThbmuEJSoPUMiDIvJA6T0/OcPM4jr5lCt/OWEnGKbNT0uffIsLxBnn6YpSzEgZhnVACSIPTqagtOkrw5+8dybTyti48WTS9ILfSdPyWBjXhvJJ7GmQAXLRqIBIhiCB+Hyg7dcR8VMuRThjrIEH738n5YBqMu/0GYJLFZhjgAQvinHaSV0pkNJTV7QEADe3eQCcQvkqV2bzBrzG8bG/TCXiWWPs/NSYODq1kgkwbjfaOUYgfxCpCgfdMae3UfCMVWjdg1/nico2DuMq3GPMRp0iNCjqe3YA/UdcVjNUSHKc1MbRtbDdG1nUw22X+bnviPMZhXcMJDaYbncQJnnIj5Y1tNX6TAY7itzpYp2+ILoBBwz4NULgUyYq0vNSb8QF9Bn4x8cKaZvifMqVhlswup/T5xjr6hYuPMBWxU5luGaVyGHMXHQ42gHs4jlivUOI6k9su6/8AMQdZsf8ASb+h+OHnDs2rqdJkSf8AbHnraTWDNYEFRiL/ABdSZ6KCmrMdYkKOoYfmRhR4Z8EotRnqwCplouNW8DsLT1M4uBuBgemvkb4/ri9eqda/TXiRtBE7oZpXEj5duWKB4moVquYqaQ6iwkc1T9CS23X0wzz1N6bF1JWwIj4gg9tjz9DOAj4scEj2WqrsINrc9tv1naDh/TUPWfUr5yPtLMFGQZS2zPswwRtN9yxn5Xg/AYHWlrl6rMx+6CfkThxx+iZWpXfXvOgQEPddI+Yn1wpFXzSII5E49EhJXPmZTrhoZxDKqlNQPdjYbgixj8/icJMvnikqfMO2+LLleHf1FKqS4UoyqCbkmLgDkAOeKnnMuadRkazL8v8AY4tWQcqe4N1IAbHEMTOUz90+oP6Y0uqCFqaR0J/TEFGhJEDzH+bc8W3gvgXMVYLwif3L5vgJtiLbK6hljiclbv0JWEoBj75bsoJxaPDvgxqiPUI0AWHMkyBHbufh1xbMr4Pp5dZHmc2Ejcn8lHPrfDDMZ1MtRVReTFu37kfXGTf/AFAv8NMeq0mOWhE08sgEBQNhivcR4w1ckEwk7Tv2n8+gwtz3EmrVJbly6D+csEZDLS0nYbDCyUCsb37mhjwI7oXpIDYEiB2wDmKQ9sxPJf1n88F53Nimuo/dFh1J5fzbCvIgNVOthrcFiJvBIjcdOXb1xOmBJ3QGqI2kewm8wpe0WkXHTEtVJsMGVKZ5AW5YgYjpzxqCYhkCJYg8/wAsE0CCsqYYRKkyOk9QD1xBmGgcscZNXJsT7OCQAo1HTY35x+E/PC+oXK5j+ibaxEeZHNvswLDr/thNx2uzVkOyraOfmn/xwbRo1liFRk9Svp1Hw274UcVy+YaprGgBROmdUgCDfbta3fopQqq+eI5f8SkCGHiNXQyKfIw2BhuhgjrOBq3C6aaGC3aWjYC8AW6YhyVctc/z4YZVaxMUyB9msMSL6jcieQE/XDzIAwx57iFLkKwPgfrBT7UjzOxEzBYmfne2NUPL+2CGeLYjfBlQAcRNrGY8wlH7xjigvn6WP5jEBqQJOJMpmJYjt+oxYDmVzHCeGK43pEf9Sf8AljTcGrbGkY/1J/5YzGYn0VMkWEQE8BzNOoHp0zcEMNSRfeRquD+2D8jSeiZVCATLLK22kCD8QfgcZjMDs0ldgwYeq91OBG7ZzSPjOIzn18wB3uLHGYzGb/tlI8n9P7RgalvYQHNKlSmVLRPOP8bYplfKtQZYIYqbMBuGsd+vMftjMZhuigISoJxLHUM3gRFnMi71NIMo7cyeR7nrODangaB9nX09ipI/fG8Zgt9r14CmTWqvncJzwei1GlUGoNLAyRebT/JxHwfhC5ioWe5Lbmduw7csZjMTY5CM47llUEqvieicC8MUaAkKCxuWNzhzUYDbbGYzHlmdrGy5zGwOcRRnK5YmARHOb+g6YQcRlyF/Due/QdotOMxmNGjjkRnHiRUOGCR64PpgUqZYiWMf4xmMxcsWIBkkbVJEVZ5SEavWOqmv3R94giAByBYjf98ceD0L+1qVLuxBJ/QdALfLGYzGlT/xk/XExNQTwPfmWZaMxztiKtlbFuQIB+OMxmLAxOK84sWjtiXJVTTAi+lie974zGYHqPkjuh+f8o5pZy83g7j64jzed0TaSRG3LpjMZjKCjdia+B3E44exAYQDvHKJkD4bemI8s3IkybknmTc7d8ZjMaOnctkGZmtQLgjzJar7c8QVa145nGYzD6zL7M01ae8YzINDnrB/MYzGYsBOPE//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83010"/>
            <a:ext cx="4565129" cy="3186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042" y="3483010"/>
            <a:ext cx="3800475" cy="3186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02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920880" cy="3257623"/>
          </a:xfrm>
          <a:prstGeom prst="rect">
            <a:avLst/>
          </a:prstGeom>
        </p:spPr>
        <p:txBody>
          <a:bodyPr wrap="square">
            <a:spAutoFit/>
          </a:bodyPr>
          <a:lstStyle/>
          <a:p>
            <a:pPr>
              <a:lnSpc>
                <a:spcPct val="115000"/>
              </a:lnSpc>
              <a:spcAft>
                <a:spcPts val="1000"/>
              </a:spcAft>
            </a:pPr>
            <a:r>
              <a:rPr lang="ru-RU" b="1" dirty="0">
                <a:solidFill>
                  <a:srgbClr val="C00000"/>
                </a:solidFill>
                <a:ea typeface="Times New Roman"/>
                <a:cs typeface="Times New Roman"/>
              </a:rPr>
              <a:t>Для хранения вина и оливкового масла применялись большие двуручные </a:t>
            </a:r>
            <a:r>
              <a:rPr lang="ru-RU" b="1" dirty="0" err="1">
                <a:solidFill>
                  <a:srgbClr val="C00000"/>
                </a:solidFill>
                <a:ea typeface="Times New Roman"/>
                <a:cs typeface="Times New Roman"/>
              </a:rPr>
              <a:t>остродонные</a:t>
            </a:r>
            <a:r>
              <a:rPr lang="ru-RU" b="1" dirty="0">
                <a:solidFill>
                  <a:srgbClr val="C00000"/>
                </a:solidFill>
                <a:ea typeface="Times New Roman"/>
                <a:cs typeface="Times New Roman"/>
              </a:rPr>
              <a:t> сосуды – АМФОРЫ. Горлышко замазывалось смолой. Самый крупный сосуд – ПИФОС – большая глиняная бочка с плоским или заострённым дном. В пифосах держали вино и масло фиги, соления. Сосуд для смешивания вина с водой назывался КРАТЕР. Это выпуклая ваза с широким горлом, двумя ручками и подножкой. К нему полагались ОЙНОХОИ (кружки с одной ручкой и носиком для разливания напитка) и КИАФ – ковш с высокой ручкой. Особенным разнообразием отличались ПОТЭРЫ – сосуды для питья. ФИАЛЫ, СКИФОСЫ, КИЛИКИ, КАНФАРЫ и, наконец, РИТОНЫ.</a:t>
            </a:r>
            <a:endParaRPr lang="ru-RU" sz="1600" b="1" dirty="0">
              <a:solidFill>
                <a:srgbClr val="C00000"/>
              </a:solidFill>
              <a:effectLst/>
              <a:latin typeface="Calibri"/>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5" y="3717031"/>
            <a:ext cx="5472608" cy="281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043883" y="4149080"/>
            <a:ext cx="2920605" cy="1754326"/>
          </a:xfrm>
          <a:prstGeom prst="rect">
            <a:avLst/>
          </a:prstGeom>
        </p:spPr>
        <p:txBody>
          <a:bodyPr wrap="square">
            <a:spAutoFit/>
          </a:bodyPr>
          <a:lstStyle/>
          <a:p>
            <a:r>
              <a:rPr lang="ru-RU" b="1" dirty="0">
                <a:solidFill>
                  <a:schemeClr val="tx2">
                    <a:lumMod val="50000"/>
                  </a:schemeClr>
                </a:solidFill>
              </a:rPr>
              <a:t>Виды сосудов:</a:t>
            </a:r>
          </a:p>
          <a:p>
            <a:r>
              <a:rPr lang="ru-RU" b="1" dirty="0">
                <a:solidFill>
                  <a:schemeClr val="tx2">
                    <a:lumMod val="50000"/>
                  </a:schemeClr>
                </a:solidFill>
              </a:rPr>
              <a:t>1 – амфора; 2 – гидрия; 3 – </a:t>
            </a:r>
            <a:r>
              <a:rPr lang="ru-RU" b="1" dirty="0" err="1">
                <a:solidFill>
                  <a:schemeClr val="tx2">
                    <a:lumMod val="50000"/>
                  </a:schemeClr>
                </a:solidFill>
              </a:rPr>
              <a:t>ойнохоя</a:t>
            </a:r>
            <a:r>
              <a:rPr lang="ru-RU" b="1" dirty="0">
                <a:solidFill>
                  <a:schemeClr val="tx2">
                    <a:lumMod val="50000"/>
                  </a:schemeClr>
                </a:solidFill>
              </a:rPr>
              <a:t>; 4 – </a:t>
            </a:r>
            <a:r>
              <a:rPr lang="ru-RU" b="1" dirty="0" err="1">
                <a:solidFill>
                  <a:schemeClr val="tx2">
                    <a:lumMod val="50000"/>
                  </a:schemeClr>
                </a:solidFill>
              </a:rPr>
              <a:t>пелика</a:t>
            </a:r>
            <a:r>
              <a:rPr lang="ru-RU" b="1" dirty="0">
                <a:solidFill>
                  <a:schemeClr val="tx2">
                    <a:lumMod val="50000"/>
                  </a:schemeClr>
                </a:solidFill>
              </a:rPr>
              <a:t>; 5 – </a:t>
            </a:r>
            <a:r>
              <a:rPr lang="ru-RU" b="1" dirty="0" err="1">
                <a:solidFill>
                  <a:schemeClr val="tx2">
                    <a:lumMod val="50000"/>
                  </a:schemeClr>
                </a:solidFill>
              </a:rPr>
              <a:t>арибал</a:t>
            </a:r>
            <a:r>
              <a:rPr lang="ru-RU" b="1" dirty="0">
                <a:solidFill>
                  <a:schemeClr val="tx2">
                    <a:lumMod val="50000"/>
                  </a:schemeClr>
                </a:solidFill>
              </a:rPr>
              <a:t>; 6 – </a:t>
            </a:r>
            <a:r>
              <a:rPr lang="ru-RU" b="1" dirty="0" err="1">
                <a:solidFill>
                  <a:schemeClr val="tx2">
                    <a:lumMod val="50000"/>
                  </a:schemeClr>
                </a:solidFill>
              </a:rPr>
              <a:t>киаф</a:t>
            </a:r>
            <a:r>
              <a:rPr lang="ru-RU" b="1" dirty="0">
                <a:solidFill>
                  <a:schemeClr val="tx2">
                    <a:lumMod val="50000"/>
                  </a:schemeClr>
                </a:solidFill>
              </a:rPr>
              <a:t>; </a:t>
            </a:r>
          </a:p>
          <a:p>
            <a:r>
              <a:rPr lang="ru-RU" b="1" dirty="0">
                <a:solidFill>
                  <a:schemeClr val="tx2">
                    <a:lumMod val="50000"/>
                  </a:schemeClr>
                </a:solidFill>
              </a:rPr>
              <a:t>7 – кратер; 8 – </a:t>
            </a:r>
            <a:r>
              <a:rPr lang="ru-RU" b="1" dirty="0" err="1">
                <a:solidFill>
                  <a:schemeClr val="tx2">
                    <a:lumMod val="50000"/>
                  </a:schemeClr>
                </a:solidFill>
              </a:rPr>
              <a:t>лекиф</a:t>
            </a:r>
            <a:r>
              <a:rPr lang="ru-RU" b="1" dirty="0">
                <a:solidFill>
                  <a:schemeClr val="tx2">
                    <a:lumMod val="50000"/>
                  </a:schemeClr>
                </a:solidFill>
              </a:rPr>
              <a:t>; 9 – </a:t>
            </a:r>
            <a:r>
              <a:rPr lang="ru-RU" b="1" dirty="0" err="1">
                <a:solidFill>
                  <a:schemeClr val="tx2">
                    <a:lumMod val="50000"/>
                  </a:schemeClr>
                </a:solidFill>
              </a:rPr>
              <a:t>килик</a:t>
            </a:r>
            <a:r>
              <a:rPr lang="ru-RU" b="1" dirty="0">
                <a:solidFill>
                  <a:schemeClr val="tx2">
                    <a:lumMod val="50000"/>
                  </a:schemeClr>
                </a:solidFill>
              </a:rPr>
              <a:t>.</a:t>
            </a:r>
          </a:p>
        </p:txBody>
      </p:sp>
    </p:spTree>
    <p:extLst>
      <p:ext uri="{BB962C8B-B14F-4D97-AF65-F5344CB8AC3E}">
        <p14:creationId xmlns:p14="http://schemas.microsoft.com/office/powerpoint/2010/main" val="184435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412776"/>
            <a:ext cx="6192688" cy="3490186"/>
          </a:xfrm>
          <a:prstGeom prst="rect">
            <a:avLst/>
          </a:prstGeom>
        </p:spPr>
        <p:txBody>
          <a:bodyPr wrap="square">
            <a:spAutoFit/>
          </a:bodyPr>
          <a:lstStyle/>
          <a:p>
            <a:pPr>
              <a:lnSpc>
                <a:spcPct val="115000"/>
              </a:lnSpc>
              <a:spcAft>
                <a:spcPts val="1000"/>
              </a:spcAft>
            </a:pPr>
            <a:r>
              <a:rPr lang="ru-RU" sz="4800" b="1" i="1" dirty="0">
                <a:solidFill>
                  <a:srgbClr val="C00000"/>
                </a:solidFill>
                <a:ea typeface="Times New Roman"/>
                <a:cs typeface="Times New Roman"/>
              </a:rPr>
              <a:t>Что поразило, удивило вас в доме грека по сравнению с вашим домом?</a:t>
            </a:r>
            <a:endParaRPr lang="ru-RU" sz="4800" b="1" i="1" dirty="0">
              <a:solidFill>
                <a:srgbClr val="C00000"/>
              </a:solidFill>
              <a:effectLst/>
              <a:latin typeface="Calibri"/>
              <a:ea typeface="Calibri"/>
              <a:cs typeface="Times New Roman"/>
            </a:endParaRPr>
          </a:p>
        </p:txBody>
      </p:sp>
    </p:spTree>
    <p:extLst>
      <p:ext uri="{BB962C8B-B14F-4D97-AF65-F5344CB8AC3E}">
        <p14:creationId xmlns:p14="http://schemas.microsoft.com/office/powerpoint/2010/main" val="162148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0382" y="728681"/>
            <a:ext cx="6984776" cy="1015663"/>
          </a:xfrm>
          <a:prstGeom prst="rect">
            <a:avLst/>
          </a:prstGeom>
          <a:noFill/>
        </p:spPr>
        <p:txBody>
          <a:bodyPr wrap="square" rtlCol="0">
            <a:spAutoFit/>
          </a:bodyPr>
          <a:lstStyle/>
          <a:p>
            <a:pPr algn="ctr"/>
            <a:r>
              <a:rPr lang="ru-RU" sz="6000" b="1" dirty="0" smtClean="0">
                <a:solidFill>
                  <a:srgbClr val="FF0000"/>
                </a:solidFill>
                <a:latin typeface="Ariston" pitchFamily="66" charset="0"/>
              </a:rPr>
              <a:t>Одежда</a:t>
            </a:r>
            <a:endParaRPr lang="ru-RU" sz="6000" b="1" dirty="0">
              <a:solidFill>
                <a:srgbClr val="FF0000"/>
              </a:solidFill>
              <a:latin typeface="Ariston" pitchFamily="66"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71212380"/>
              </p:ext>
            </p:extLst>
          </p:nvPr>
        </p:nvGraphicFramePr>
        <p:xfrm>
          <a:off x="616024" y="2060848"/>
          <a:ext cx="8348463" cy="3424594"/>
        </p:xfrm>
        <a:graphic>
          <a:graphicData uri="http://schemas.openxmlformats.org/drawingml/2006/table">
            <a:tbl>
              <a:tblPr firstRow="1" firstCol="1" bandRow="1">
                <a:tableStyleId>{93296810-A885-4BE3-A3E7-6D5BEEA58F35}</a:tableStyleId>
              </a:tblPr>
              <a:tblGrid>
                <a:gridCol w="1669693"/>
                <a:gridCol w="1350179"/>
                <a:gridCol w="1944216"/>
                <a:gridCol w="1296144"/>
                <a:gridCol w="2088231"/>
              </a:tblGrid>
              <a:tr h="1008112">
                <a:tc>
                  <a:txBody>
                    <a:bodyPr/>
                    <a:lstStyle/>
                    <a:p>
                      <a:pPr>
                        <a:lnSpc>
                          <a:spcPct val="115000"/>
                        </a:lnSpc>
                        <a:spcAft>
                          <a:spcPts val="0"/>
                        </a:spcAft>
                      </a:pPr>
                      <a:r>
                        <a:rPr lang="ru-RU" sz="2000" b="1" dirty="0">
                          <a:effectLst/>
                        </a:rPr>
                        <a:t>Страна </a:t>
                      </a:r>
                      <a:endParaRPr lang="ru-RU" sz="20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000" b="1" dirty="0">
                          <a:effectLst/>
                        </a:rPr>
                        <a:t>Нижняя одежда</a:t>
                      </a:r>
                      <a:endParaRPr lang="ru-RU" sz="20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000" b="1" dirty="0">
                          <a:effectLst/>
                        </a:rPr>
                        <a:t>Верхняя одежда</a:t>
                      </a:r>
                      <a:endParaRPr lang="ru-RU" sz="20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000" b="1">
                          <a:effectLst/>
                        </a:rPr>
                        <a:t>Головные уборы</a:t>
                      </a:r>
                      <a:endParaRPr lang="ru-RU" sz="2000" b="1">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000" b="1">
                          <a:effectLst/>
                        </a:rPr>
                        <a:t>Обувь</a:t>
                      </a:r>
                      <a:endParaRPr lang="ru-RU" sz="2000" b="1">
                        <a:effectLst/>
                        <a:latin typeface="Calibri"/>
                        <a:ea typeface="Calibri"/>
                        <a:cs typeface="Times New Roman"/>
                      </a:endParaRPr>
                    </a:p>
                  </a:txBody>
                  <a:tcPr marL="66675" marR="66675" marT="66675" marB="66675"/>
                </a:tc>
              </a:tr>
              <a:tr h="2416482">
                <a:tc>
                  <a:txBody>
                    <a:bodyPr/>
                    <a:lstStyle/>
                    <a:p>
                      <a:pPr>
                        <a:lnSpc>
                          <a:spcPct val="115000"/>
                        </a:lnSpc>
                        <a:spcAft>
                          <a:spcPts val="0"/>
                        </a:spcAft>
                      </a:pPr>
                      <a:r>
                        <a:rPr lang="ru-RU" sz="2800" b="1" dirty="0">
                          <a:effectLst/>
                        </a:rPr>
                        <a:t>Древняя Греция</a:t>
                      </a:r>
                      <a:endParaRPr lang="ru-RU" sz="28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800" b="1" dirty="0">
                          <a:effectLst/>
                        </a:rPr>
                        <a:t>Хитон </a:t>
                      </a:r>
                      <a:endParaRPr lang="ru-RU" sz="28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800" b="1" dirty="0" err="1">
                          <a:effectLst/>
                        </a:rPr>
                        <a:t>Гиматион</a:t>
                      </a:r>
                      <a:r>
                        <a:rPr lang="ru-RU" sz="2800" b="1" dirty="0">
                          <a:effectLst/>
                        </a:rPr>
                        <a:t>, хламида, </a:t>
                      </a:r>
                      <a:r>
                        <a:rPr lang="ru-RU" sz="2800" b="1" dirty="0" err="1">
                          <a:effectLst/>
                        </a:rPr>
                        <a:t>пеплос</a:t>
                      </a:r>
                      <a:r>
                        <a:rPr lang="ru-RU" sz="2800" b="1" dirty="0">
                          <a:effectLst/>
                        </a:rPr>
                        <a:t>. </a:t>
                      </a:r>
                      <a:endParaRPr lang="ru-RU" sz="28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800" b="1" dirty="0">
                          <a:effectLst/>
                        </a:rPr>
                        <a:t>шляпа</a:t>
                      </a:r>
                      <a:endParaRPr lang="ru-RU" sz="2800" b="1" dirty="0">
                        <a:effectLst/>
                        <a:latin typeface="Calibri"/>
                        <a:ea typeface="Calibri"/>
                        <a:cs typeface="Times New Roman"/>
                      </a:endParaRPr>
                    </a:p>
                  </a:txBody>
                  <a:tcPr marL="66675" marR="66675" marT="66675" marB="66675"/>
                </a:tc>
                <a:tc>
                  <a:txBody>
                    <a:bodyPr/>
                    <a:lstStyle/>
                    <a:p>
                      <a:pPr>
                        <a:lnSpc>
                          <a:spcPct val="115000"/>
                        </a:lnSpc>
                        <a:spcAft>
                          <a:spcPts val="0"/>
                        </a:spcAft>
                      </a:pPr>
                      <a:r>
                        <a:rPr lang="ru-RU" sz="2800" b="1" dirty="0" err="1">
                          <a:effectLst/>
                        </a:rPr>
                        <a:t>Крепиды</a:t>
                      </a:r>
                      <a:r>
                        <a:rPr lang="ru-RU" sz="2800" b="1" dirty="0">
                          <a:effectLst/>
                        </a:rPr>
                        <a:t>, сандалии, </a:t>
                      </a:r>
                      <a:r>
                        <a:rPr lang="ru-RU" sz="2800" b="1" dirty="0" err="1">
                          <a:effectLst/>
                        </a:rPr>
                        <a:t>эндромиды</a:t>
                      </a:r>
                      <a:endParaRPr lang="ru-RU" sz="2800" b="1" dirty="0">
                        <a:effectLst/>
                        <a:latin typeface="Calibri"/>
                        <a:ea typeface="Calibri"/>
                        <a:cs typeface="Times New Roman"/>
                      </a:endParaRPr>
                    </a:p>
                  </a:txBody>
                  <a:tcPr marL="66675" marR="66675" marT="66675" marB="66675"/>
                </a:tc>
              </a:tr>
            </a:tbl>
          </a:graphicData>
        </a:graphic>
      </p:graphicFrame>
    </p:spTree>
    <p:extLst>
      <p:ext uri="{BB962C8B-B14F-4D97-AF65-F5344CB8AC3E}">
        <p14:creationId xmlns:p14="http://schemas.microsoft.com/office/powerpoint/2010/main" val="215221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251520" y="1916832"/>
            <a:ext cx="3810000" cy="4114800"/>
          </a:xfrm>
        </p:spPr>
        <p:txBody>
          <a:bodyPr/>
          <a:lstStyle/>
          <a:p>
            <a:pPr>
              <a:lnSpc>
                <a:spcPct val="115000"/>
              </a:lnSpc>
              <a:spcAft>
                <a:spcPts val="1000"/>
              </a:spcAft>
            </a:pPr>
            <a:r>
              <a:rPr lang="ru-RU" dirty="0">
                <a:ea typeface="Times New Roman"/>
                <a:cs typeface="Times New Roman"/>
              </a:rPr>
              <a:t>А) Хитон; </a:t>
            </a:r>
            <a:endParaRPr lang="ru-RU" sz="2400" dirty="0">
              <a:latin typeface="Calibri"/>
              <a:ea typeface="Calibri"/>
              <a:cs typeface="Times New Roman"/>
            </a:endParaRPr>
          </a:p>
          <a:p>
            <a:pPr>
              <a:lnSpc>
                <a:spcPct val="115000"/>
              </a:lnSpc>
              <a:spcAft>
                <a:spcPts val="1000"/>
              </a:spcAft>
            </a:pPr>
            <a:r>
              <a:rPr lang="ru-RU" dirty="0">
                <a:ea typeface="Times New Roman"/>
                <a:cs typeface="Times New Roman"/>
              </a:rPr>
              <a:t>Б) </a:t>
            </a:r>
            <a:r>
              <a:rPr lang="ru-RU" dirty="0" err="1">
                <a:ea typeface="Times New Roman"/>
                <a:cs typeface="Times New Roman"/>
              </a:rPr>
              <a:t>Пеплос</a:t>
            </a:r>
            <a:r>
              <a:rPr lang="ru-RU" dirty="0">
                <a:ea typeface="Times New Roman"/>
                <a:cs typeface="Times New Roman"/>
              </a:rPr>
              <a:t>; </a:t>
            </a:r>
            <a:endParaRPr lang="ru-RU" sz="2400" dirty="0">
              <a:latin typeface="Calibri"/>
              <a:ea typeface="Calibri"/>
              <a:cs typeface="Times New Roman"/>
            </a:endParaRPr>
          </a:p>
          <a:p>
            <a:pPr>
              <a:lnSpc>
                <a:spcPct val="115000"/>
              </a:lnSpc>
              <a:spcAft>
                <a:spcPts val="1000"/>
              </a:spcAft>
            </a:pPr>
            <a:r>
              <a:rPr lang="ru-RU" dirty="0">
                <a:ea typeface="Times New Roman"/>
                <a:cs typeface="Times New Roman"/>
              </a:rPr>
              <a:t>В) Хламида; </a:t>
            </a:r>
            <a:endParaRPr lang="ru-RU" sz="2400" dirty="0">
              <a:latin typeface="Calibri"/>
              <a:ea typeface="Calibri"/>
              <a:cs typeface="Times New Roman"/>
            </a:endParaRPr>
          </a:p>
          <a:p>
            <a:pPr>
              <a:lnSpc>
                <a:spcPct val="115000"/>
              </a:lnSpc>
              <a:spcAft>
                <a:spcPts val="1000"/>
              </a:spcAft>
            </a:pPr>
            <a:r>
              <a:rPr lang="ru-RU" dirty="0">
                <a:ea typeface="Times New Roman"/>
                <a:cs typeface="Times New Roman"/>
              </a:rPr>
              <a:t>Г) </a:t>
            </a:r>
            <a:r>
              <a:rPr lang="ru-RU" dirty="0" err="1">
                <a:ea typeface="Times New Roman"/>
                <a:cs typeface="Times New Roman"/>
              </a:rPr>
              <a:t>Гематий</a:t>
            </a:r>
            <a:r>
              <a:rPr lang="ru-RU" dirty="0">
                <a:ea typeface="Times New Roman"/>
                <a:cs typeface="Times New Roman"/>
              </a:rPr>
              <a:t>.</a:t>
            </a:r>
            <a:endParaRPr lang="ru-RU" sz="2400" dirty="0">
              <a:latin typeface="Calibri"/>
              <a:ea typeface="Calibri"/>
              <a:cs typeface="Times New Roman"/>
            </a:endParaRPr>
          </a:p>
          <a:p>
            <a:endParaRPr lang="ru-RU" dirty="0"/>
          </a:p>
        </p:txBody>
      </p:sp>
      <p:sp>
        <p:nvSpPr>
          <p:cNvPr id="4" name="Объект 3"/>
          <p:cNvSpPr>
            <a:spLocks noGrp="1"/>
          </p:cNvSpPr>
          <p:nvPr>
            <p:ph sz="half" idx="2"/>
          </p:nvPr>
        </p:nvSpPr>
        <p:spPr>
          <a:xfrm>
            <a:off x="3491880" y="260648"/>
            <a:ext cx="5400600" cy="4114800"/>
          </a:xfrm>
        </p:spPr>
        <p:txBody>
          <a:bodyPr/>
          <a:lstStyle/>
          <a:p>
            <a:pPr marL="342900" lvl="0" indent="-342900">
              <a:lnSpc>
                <a:spcPct val="115000"/>
              </a:lnSpc>
              <a:spcAft>
                <a:spcPts val="1000"/>
              </a:spcAft>
              <a:buFont typeface="+mj-lt"/>
              <a:buAutoNum type="arabicPeriod"/>
              <a:tabLst>
                <a:tab pos="457200" algn="l"/>
              </a:tabLst>
            </a:pPr>
            <a:r>
              <a:rPr lang="ru-RU" sz="2000" b="1" dirty="0">
                <a:solidFill>
                  <a:srgbClr val="C00000"/>
                </a:solidFill>
                <a:ea typeface="Times New Roman"/>
                <a:cs typeface="Times New Roman"/>
              </a:rPr>
              <a:t>Женская одежда греков, состоявшая из прямоугольного куска ткани жёлтого, голубого или фиолетового цвета с поясом. (Б)</a:t>
            </a:r>
            <a:endParaRPr lang="ru-RU" sz="2000" b="1" dirty="0">
              <a:solidFill>
                <a:srgbClr val="C00000"/>
              </a:solidFill>
              <a:latin typeface="Calibri"/>
              <a:ea typeface="Calibri"/>
              <a:cs typeface="Times New Roman"/>
            </a:endParaRPr>
          </a:p>
          <a:p>
            <a:pPr marL="342900" lvl="0" indent="-342900">
              <a:lnSpc>
                <a:spcPct val="115000"/>
              </a:lnSpc>
              <a:spcAft>
                <a:spcPts val="1000"/>
              </a:spcAft>
              <a:buFont typeface="+mj-lt"/>
              <a:buAutoNum type="arabicPeriod"/>
              <a:tabLst>
                <a:tab pos="457200" algn="l"/>
              </a:tabLst>
            </a:pPr>
            <a:r>
              <a:rPr lang="ru-RU" sz="2000" b="1" dirty="0">
                <a:solidFill>
                  <a:srgbClr val="C00000"/>
                </a:solidFill>
                <a:ea typeface="Times New Roman"/>
                <a:cs typeface="Times New Roman"/>
              </a:rPr>
              <a:t>Верхняя одежда у греков; представляла собой отрез ткани, которым оборачивали тело, скрепляя её пряжкой на правом предплечье или же под шеей. (В)</a:t>
            </a:r>
            <a:endParaRPr lang="ru-RU" sz="2000" b="1" dirty="0">
              <a:solidFill>
                <a:srgbClr val="C00000"/>
              </a:solidFill>
              <a:latin typeface="Calibri"/>
              <a:ea typeface="Calibri"/>
              <a:cs typeface="Times New Roman"/>
            </a:endParaRPr>
          </a:p>
          <a:p>
            <a:pPr marL="342900" lvl="0" indent="-342900">
              <a:lnSpc>
                <a:spcPct val="115000"/>
              </a:lnSpc>
              <a:spcAft>
                <a:spcPts val="1000"/>
              </a:spcAft>
              <a:buFont typeface="+mj-lt"/>
              <a:buAutoNum type="arabicPeriod"/>
              <a:tabLst>
                <a:tab pos="457200" algn="l"/>
              </a:tabLst>
            </a:pPr>
            <a:r>
              <a:rPr lang="ru-RU" sz="2000" b="1" dirty="0">
                <a:solidFill>
                  <a:srgbClr val="C00000"/>
                </a:solidFill>
                <a:ea typeface="Times New Roman"/>
                <a:cs typeface="Times New Roman"/>
              </a:rPr>
              <a:t>Накидка у греков, которую использовали как плащ: женщины надевали на </a:t>
            </a:r>
            <a:r>
              <a:rPr lang="ru-RU" sz="2000" b="1" dirty="0" err="1">
                <a:solidFill>
                  <a:srgbClr val="C00000"/>
                </a:solidFill>
                <a:ea typeface="Times New Roman"/>
                <a:cs typeface="Times New Roman"/>
              </a:rPr>
              <a:t>пеплос</a:t>
            </a:r>
            <a:r>
              <a:rPr lang="ru-RU" sz="2000" b="1" dirty="0">
                <a:solidFill>
                  <a:srgbClr val="C00000"/>
                </a:solidFill>
                <a:ea typeface="Times New Roman"/>
                <a:cs typeface="Times New Roman"/>
              </a:rPr>
              <a:t> или хитон, а мужчины на голое тело или хитон. (Г)</a:t>
            </a:r>
            <a:endParaRPr lang="ru-RU" sz="2000" b="1" dirty="0">
              <a:solidFill>
                <a:srgbClr val="C00000"/>
              </a:solidFill>
              <a:latin typeface="Calibri"/>
              <a:ea typeface="Calibri"/>
              <a:cs typeface="Times New Roman"/>
            </a:endParaRPr>
          </a:p>
          <a:p>
            <a:pPr marL="342900" lvl="0" indent="-342900">
              <a:lnSpc>
                <a:spcPct val="115000"/>
              </a:lnSpc>
              <a:spcAft>
                <a:spcPts val="1000"/>
              </a:spcAft>
              <a:buFont typeface="+mj-lt"/>
              <a:buAutoNum type="arabicPeriod"/>
              <a:tabLst>
                <a:tab pos="457200" algn="l"/>
              </a:tabLst>
            </a:pPr>
            <a:r>
              <a:rPr lang="ru-RU" sz="2000" b="1" dirty="0">
                <a:solidFill>
                  <a:srgbClr val="C00000"/>
                </a:solidFill>
                <a:ea typeface="Times New Roman"/>
                <a:cs typeface="Times New Roman"/>
              </a:rPr>
              <a:t>Женская и мужская нижняя одежда, тип рубахи из шерсти или льна. Он перепоясывался в талии и имел рукава или рукавные прорехи. (А)</a:t>
            </a:r>
            <a:endParaRPr lang="ru-RU" sz="2000" b="1" dirty="0">
              <a:solidFill>
                <a:srgbClr val="C00000"/>
              </a:solidFill>
              <a:latin typeface="Calibri"/>
              <a:ea typeface="Calibri"/>
              <a:cs typeface="Times New Roman"/>
            </a:endParaRPr>
          </a:p>
          <a:p>
            <a:endParaRPr lang="ru-RU" sz="2000" dirty="0"/>
          </a:p>
        </p:txBody>
      </p:sp>
    </p:spTree>
    <p:extLst>
      <p:ext uri="{BB962C8B-B14F-4D97-AF65-F5344CB8AC3E}">
        <p14:creationId xmlns:p14="http://schemas.microsoft.com/office/powerpoint/2010/main" val="97263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a:solidFill>
            <a:schemeClr val="accent2">
              <a:lumMod val="40000"/>
              <a:lumOff val="60000"/>
            </a:schemeClr>
          </a:solidFill>
        </p:spPr>
        <p:txBody>
          <a:bodyPr wrap="square">
            <a:spAutoFit/>
          </a:bodyPr>
          <a:lstStyle/>
          <a:p>
            <a:pPr lvl="0" indent="182563" fontAlgn="base">
              <a:spcBef>
                <a:spcPct val="0"/>
              </a:spcBef>
              <a:spcAft>
                <a:spcPct val="0"/>
              </a:spcAft>
              <a:tabLst>
                <a:tab pos="195263" algn="l"/>
              </a:tabLst>
            </a:pPr>
            <a:r>
              <a:rPr kumimoji="0" lang="ru-RU" sz="2400" b="1" i="0" u="none" strike="noStrike" cap="none" normalizeH="0" baseline="0" dirty="0" smtClean="0">
                <a:ln>
                  <a:noFill/>
                </a:ln>
                <a:solidFill>
                  <a:srgbClr val="CF63C2"/>
                </a:solidFill>
                <a:effectLst/>
                <a:latin typeface="Georgia" pitchFamily="18" charset="0"/>
                <a:ea typeface="Times New Roman" pitchFamily="18" charset="0"/>
                <a:cs typeface="Georgia" pitchFamily="18" charset="0"/>
              </a:rPr>
              <a:t>Здесь написаны имена греческого происхождения:</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Галина («тихая»); Ирина («мирная»);</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Василий («царь»); Федор («божий дар»);</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Ксения («гостеприимная»); Артем («здоровый»);    	Евгений («благородный»); Алексей («защитник»);  	Елена («солнечная»); Георгий («земледелец»); </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Никита («победоносный»); Лариса («ласточка»);  	Александр («мужественный»); Андрей («храбрый»); </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Анастасия («воскресшая»);Анфиса («цветущая»);  	Вероника («несущая победу»); Екатерина («чистая»); Григорий («бодрствующий»); </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Денис («бог природы»); Евдокия («благословение»); Зоя(«жизнь»);Кирилл(«господин»)</a:t>
            </a:r>
          </a:p>
          <a:p>
            <a:pPr lvl="0" indent="182563" fontAlgn="base">
              <a:spcBef>
                <a:spcPct val="0"/>
              </a:spcBef>
              <a:spcAft>
                <a:spcPct val="0"/>
              </a:spcAft>
              <a:tabLst>
                <a:tab pos="195263" algn="l"/>
              </a:tabLst>
            </a:pPr>
            <a:r>
              <a:rPr kumimoji="0" lang="ru-RU" sz="2400" b="1"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;Николай(«побеждающий»); Софья(«мудрость»); Степан («венок»); Тимофей («почет»).</a:t>
            </a:r>
          </a:p>
          <a:p>
            <a:pPr lvl="0" indent="188913" algn="ctr" fontAlgn="base">
              <a:spcBef>
                <a:spcPct val="0"/>
              </a:spcBef>
              <a:spcAft>
                <a:spcPct val="0"/>
              </a:spcAft>
              <a:tabLst>
                <a:tab pos="225425" algn="l"/>
              </a:tabLst>
            </a:pPr>
            <a:r>
              <a:rPr kumimoji="0" lang="ru-RU" sz="2400" b="0" i="0" u="none" strike="noStrike" cap="none" normalizeH="0" baseline="0" dirty="0" smtClean="0">
                <a:ln>
                  <a:noFill/>
                </a:ln>
                <a:solidFill>
                  <a:srgbClr val="FF66FF"/>
                </a:solidFill>
                <a:effectLst/>
                <a:latin typeface="Microsoft Sans Serif" pitchFamily="34" charset="0"/>
                <a:ea typeface="Times New Roman" pitchFamily="18" charset="0"/>
                <a:cs typeface="Microsoft Sans Serif" pitchFamily="34" charset="0"/>
              </a:rPr>
              <a:t> </a:t>
            </a:r>
            <a:r>
              <a:rPr kumimoji="0" lang="ru-RU" sz="2400" b="1" i="0" u="none" strike="noStrike" cap="none" normalizeH="0" baseline="0" dirty="0" smtClean="0">
                <a:ln>
                  <a:noFill/>
                </a:ln>
                <a:solidFill>
                  <a:srgbClr val="FF66FF"/>
                </a:solidFill>
                <a:effectLst/>
                <a:latin typeface="Georgia" pitchFamily="18" charset="0"/>
                <a:ea typeface="Times New Roman" pitchFamily="18" charset="0"/>
                <a:cs typeface="Georgia" pitchFamily="18" charset="0"/>
              </a:rPr>
              <a:t>Выпишите из перечня те имена греческого происхождения, которые носят девочки и мальчики вашего класса.</a:t>
            </a:r>
            <a:endParaRPr kumimoji="0" lang="ru-RU" sz="2400" b="1" i="0" u="none" strike="noStrike" cap="none" normalizeH="0" baseline="0" dirty="0" smtClean="0">
              <a:ln>
                <a:noFill/>
              </a:ln>
              <a:solidFill>
                <a:srgbClr val="FF66FF"/>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88640"/>
            <a:ext cx="7772400" cy="1143000"/>
          </a:xfrm>
        </p:spPr>
        <p:txBody>
          <a:bodyPr/>
          <a:lstStyle/>
          <a:p>
            <a:pPr algn="ctr"/>
            <a:r>
              <a:rPr lang="ru-RU" dirty="0" smtClean="0"/>
              <a:t>Мужская одежда</a:t>
            </a:r>
            <a:endParaRPr lang="ru-RU" dirty="0"/>
          </a:p>
        </p:txBody>
      </p:sp>
      <p:sp>
        <p:nvSpPr>
          <p:cNvPr id="4" name="Объект 3"/>
          <p:cNvSpPr>
            <a:spLocks noGrp="1"/>
          </p:cNvSpPr>
          <p:nvPr>
            <p:ph sz="half" idx="2"/>
          </p:nvPr>
        </p:nvSpPr>
        <p:spPr>
          <a:xfrm>
            <a:off x="3275856" y="1628800"/>
            <a:ext cx="5616624" cy="4114800"/>
          </a:xfrm>
        </p:spPr>
        <p:txBody>
          <a:bodyPr/>
          <a:lstStyle/>
          <a:p>
            <a:pPr algn="just">
              <a:lnSpc>
                <a:spcPct val="115000"/>
              </a:lnSpc>
              <a:spcAft>
                <a:spcPts val="1000"/>
              </a:spcAft>
            </a:pPr>
            <a:r>
              <a:rPr lang="ru-RU" sz="2000" b="1" dirty="0">
                <a:solidFill>
                  <a:schemeClr val="tx2"/>
                </a:solidFill>
                <a:ea typeface="Times New Roman"/>
                <a:cs typeface="Times New Roman"/>
              </a:rPr>
              <a:t>Основной частью мужской одежды был ХИТОН. Его надевали прямо на тело. Это кусок ткани с отверстиями для рук. Верхние концы скреплялись на плече пряжкой. Длина хитона была различной в разные периоды. Первоначально его носили очень длинным, позднее стали подбирать пояском так, что он доходил только до колен. Иногда к хитону приделывались рукава. Хитоны для рабов, слуг, ремесленников и воинов имели только одно отверстие, для левой руки, а правое плечо оставалось обнаженным.</a:t>
            </a:r>
            <a:endParaRPr lang="ru-RU" sz="2000" b="1" dirty="0">
              <a:solidFill>
                <a:schemeClr val="tx2"/>
              </a:solidFill>
              <a:latin typeface="Calibri"/>
              <a:ea typeface="Calibri"/>
              <a:cs typeface="Times New Roman"/>
            </a:endParaRPr>
          </a:p>
          <a:p>
            <a:pPr algn="just"/>
            <a:endParaRPr lang="ru-RU" sz="14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2561483" cy="501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29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sz="half" idx="2"/>
          </p:nvPr>
        </p:nvSpPr>
        <p:spPr>
          <a:xfrm>
            <a:off x="3347864" y="1412776"/>
            <a:ext cx="5635352" cy="4114800"/>
          </a:xfrm>
        </p:spPr>
        <p:txBody>
          <a:bodyPr/>
          <a:lstStyle/>
          <a:p>
            <a:pPr algn="just"/>
            <a:r>
              <a:rPr lang="ru-RU" sz="2400" b="1" dirty="0">
                <a:solidFill>
                  <a:schemeClr val="tx2"/>
                </a:solidFill>
                <a:ea typeface="Times New Roman"/>
              </a:rPr>
              <a:t>Поверх хитона набрасывали ГИМАТИЙ – нечто вроде плаща. Один край </a:t>
            </a:r>
            <a:r>
              <a:rPr lang="ru-RU" sz="2400" b="1" dirty="0" err="1">
                <a:solidFill>
                  <a:schemeClr val="tx2"/>
                </a:solidFill>
                <a:ea typeface="Times New Roman"/>
              </a:rPr>
              <a:t>гиматия</a:t>
            </a:r>
            <a:r>
              <a:rPr lang="ru-RU" sz="2400" b="1" dirty="0">
                <a:solidFill>
                  <a:schemeClr val="tx2"/>
                </a:solidFill>
                <a:ea typeface="Times New Roman"/>
              </a:rPr>
              <a:t> укреплялся на груди под левым плечом, затем ткань закидывалась за левое плечо на спину, проходя под правой рукой или над ней, и вновь закидывалась на левое плечо так, чтобы другой конец её падал на спину. Приличный </a:t>
            </a:r>
            <a:r>
              <a:rPr lang="ru-RU" sz="2400" b="1" dirty="0" err="1">
                <a:solidFill>
                  <a:schemeClr val="tx2"/>
                </a:solidFill>
                <a:ea typeface="Times New Roman"/>
              </a:rPr>
              <a:t>гиматий</a:t>
            </a:r>
            <a:r>
              <a:rPr lang="ru-RU" sz="2400" b="1" dirty="0">
                <a:solidFill>
                  <a:schemeClr val="tx2"/>
                </a:solidFill>
                <a:ea typeface="Times New Roman"/>
              </a:rPr>
              <a:t> должен был спускаться ниже колен, но не доходить до лодыжек</a:t>
            </a:r>
            <a:endParaRPr lang="ru-RU" sz="2400" b="1" dirty="0">
              <a:solidFill>
                <a:schemeClr val="tx2"/>
              </a:solidFill>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302433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63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festival.1september.ru/articles/513286/img12.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2880320" cy="4824536"/>
          </a:xfrm>
          <a:prstGeom prst="rect">
            <a:avLst/>
          </a:prstGeom>
          <a:noFill/>
          <a:ln>
            <a:noFill/>
          </a:ln>
        </p:spPr>
      </p:pic>
      <p:sp>
        <p:nvSpPr>
          <p:cNvPr id="6" name="Прямоугольник 5"/>
          <p:cNvSpPr/>
          <p:nvPr/>
        </p:nvSpPr>
        <p:spPr>
          <a:xfrm>
            <a:off x="3923928" y="1127705"/>
            <a:ext cx="4572000" cy="4467890"/>
          </a:xfrm>
          <a:prstGeom prst="rect">
            <a:avLst/>
          </a:prstGeom>
        </p:spPr>
        <p:txBody>
          <a:bodyPr>
            <a:spAutoFit/>
          </a:bodyPr>
          <a:lstStyle/>
          <a:p>
            <a:pPr algn="just">
              <a:lnSpc>
                <a:spcPct val="115000"/>
              </a:lnSpc>
              <a:spcAft>
                <a:spcPts val="1000"/>
              </a:spcAft>
            </a:pPr>
            <a:r>
              <a:rPr lang="ru-RU" sz="2000" b="1" dirty="0">
                <a:solidFill>
                  <a:schemeClr val="tx2">
                    <a:lumMod val="75000"/>
                  </a:schemeClr>
                </a:solidFill>
                <a:ea typeface="Times New Roman"/>
                <a:cs typeface="Times New Roman"/>
              </a:rPr>
              <a:t>Существовал ещё другой вид плаща короткий, скреплявшийся на шее пряжкой и свободно падавший на спину и плечи. Этот плащ назывался ХЛАМИДОЙ и применялся на войне, на Охоте, в дороге. В Афинах хламида была обычной одеждой юношей.</a:t>
            </a:r>
            <a:endParaRPr lang="ru-RU" sz="2000" b="1" dirty="0">
              <a:solidFill>
                <a:schemeClr val="tx2">
                  <a:lumMod val="75000"/>
                </a:schemeClr>
              </a:solidFill>
              <a:latin typeface="Calibri"/>
              <a:ea typeface="Calibri"/>
              <a:cs typeface="Times New Roman"/>
            </a:endParaRPr>
          </a:p>
          <a:p>
            <a:pPr algn="just">
              <a:lnSpc>
                <a:spcPct val="115000"/>
              </a:lnSpc>
              <a:spcAft>
                <a:spcPts val="1000"/>
              </a:spcAft>
            </a:pPr>
            <a:r>
              <a:rPr lang="ru-RU" sz="2000" b="1" dirty="0">
                <a:solidFill>
                  <a:schemeClr val="tx2">
                    <a:lumMod val="75000"/>
                  </a:schemeClr>
                </a:solidFill>
                <a:ea typeface="Times New Roman"/>
                <a:cs typeface="Times New Roman"/>
              </a:rPr>
              <a:t>Голова оставалась непокрытой. Греки носили шляпы только за городом. На улицах можно было встретить в шляпе только путешественника или инвалида.</a:t>
            </a:r>
            <a:endParaRPr lang="ru-RU" sz="2000" b="1" dirty="0">
              <a:solidFill>
                <a:schemeClr val="tx2">
                  <a:lumMod val="75000"/>
                </a:schemeClr>
              </a:solidFill>
              <a:effectLst/>
              <a:latin typeface="Calibri"/>
              <a:ea typeface="Calibri"/>
              <a:cs typeface="Times New Roman"/>
            </a:endParaRPr>
          </a:p>
        </p:txBody>
      </p:sp>
    </p:spTree>
    <p:extLst>
      <p:ext uri="{BB962C8B-B14F-4D97-AF65-F5344CB8AC3E}">
        <p14:creationId xmlns:p14="http://schemas.microsoft.com/office/powerpoint/2010/main" val="157704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5778" y="226846"/>
            <a:ext cx="8440718" cy="3490186"/>
          </a:xfrm>
          <a:prstGeom prst="rect">
            <a:avLst/>
          </a:prstGeom>
        </p:spPr>
        <p:txBody>
          <a:bodyPr wrap="square">
            <a:spAutoFit/>
          </a:bodyPr>
          <a:lstStyle/>
          <a:p>
            <a:pPr>
              <a:lnSpc>
                <a:spcPct val="115000"/>
              </a:lnSpc>
              <a:spcAft>
                <a:spcPts val="1000"/>
              </a:spcAft>
            </a:pPr>
            <a:r>
              <a:rPr lang="ru-RU" sz="2400" b="1" dirty="0">
                <a:solidFill>
                  <a:schemeClr val="tx2">
                    <a:lumMod val="50000"/>
                  </a:schemeClr>
                </a:solidFill>
                <a:ea typeface="Times New Roman"/>
                <a:cs typeface="Times New Roman"/>
              </a:rPr>
              <a:t>На ноги надевали сандалии, прикреплявшиеся ремнями, но существовали и другие виды обуви вроде сапог, </a:t>
            </a:r>
            <a:r>
              <a:rPr lang="ru-RU" sz="2400" b="1" dirty="0" err="1">
                <a:solidFill>
                  <a:schemeClr val="tx2">
                    <a:lumMod val="50000"/>
                  </a:schemeClr>
                </a:solidFill>
                <a:ea typeface="Times New Roman"/>
                <a:cs typeface="Times New Roman"/>
              </a:rPr>
              <a:t>полусапог</a:t>
            </a:r>
            <a:r>
              <a:rPr lang="ru-RU" sz="2400" b="1" dirty="0">
                <a:solidFill>
                  <a:schemeClr val="tx2">
                    <a:lumMod val="50000"/>
                  </a:schemeClr>
                </a:solidFill>
                <a:ea typeface="Times New Roman"/>
                <a:cs typeface="Times New Roman"/>
              </a:rPr>
              <a:t>, башмаков разного цвета – белые, чёрные или красные, часто очень нарядные, если шли в гости. Именно обувь была той частью одежды, в которой изощряли свою фантазию франты. Делали обувь обычно из кожи, но иногда и из войлока, подобно шляпам. Некоторые украшали обувь золотом или серебром. </a:t>
            </a:r>
            <a:endParaRPr lang="ru-RU" sz="2400" b="1" dirty="0">
              <a:solidFill>
                <a:schemeClr val="tx2">
                  <a:lumMod val="50000"/>
                </a:schemeClr>
              </a:solidFill>
              <a:effectLst/>
              <a:latin typeface="Calibri"/>
              <a:ea typeface="Calibri"/>
              <a:cs typeface="Times New Roman"/>
            </a:endParaRPr>
          </a:p>
        </p:txBody>
      </p:sp>
      <p:pic>
        <p:nvPicPr>
          <p:cNvPr id="3" name="Рисунок 2" descr="http://festival.1september.ru/articles/513286/img14.jpg"/>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808909"/>
            <a:ext cx="2232248" cy="2963913"/>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251520" y="6415971"/>
            <a:ext cx="1210588" cy="390684"/>
          </a:xfrm>
          <a:prstGeom prst="rect">
            <a:avLst/>
          </a:prstGeom>
        </p:spPr>
        <p:txBody>
          <a:bodyPr wrap="none">
            <a:spAutoFit/>
          </a:bodyPr>
          <a:lstStyle/>
          <a:p>
            <a:pPr algn="ctr">
              <a:lnSpc>
                <a:spcPct val="115000"/>
              </a:lnSpc>
              <a:spcAft>
                <a:spcPts val="1000"/>
              </a:spcAft>
            </a:pPr>
            <a:r>
              <a:rPr lang="ru-RU" dirty="0" smtClean="0">
                <a:ea typeface="Times New Roman"/>
                <a:cs typeface="Times New Roman"/>
              </a:rPr>
              <a:t> </a:t>
            </a:r>
            <a:r>
              <a:rPr lang="ru-RU" dirty="0" err="1" smtClean="0">
                <a:ea typeface="Times New Roman"/>
                <a:cs typeface="Times New Roman"/>
              </a:rPr>
              <a:t>Крепиды</a:t>
            </a:r>
            <a:r>
              <a:rPr lang="ru-RU" dirty="0" smtClean="0">
                <a:ea typeface="Times New Roman"/>
                <a:cs typeface="Times New Roman"/>
              </a:rPr>
              <a:t> </a:t>
            </a:r>
            <a:endParaRPr lang="ru-RU" sz="1600" dirty="0">
              <a:effectLst/>
              <a:latin typeface="Calibri"/>
              <a:ea typeface="Calibri"/>
              <a:cs typeface="Times New Roman"/>
            </a:endParaRPr>
          </a:p>
        </p:txBody>
      </p:sp>
      <p:pic>
        <p:nvPicPr>
          <p:cNvPr id="5" name="Рисунок 4" descr="http://festival.1september.ru/articles/513286/img15.jpg"/>
          <p:cNvPicPr/>
          <p:nvPr/>
        </p:nvPicPr>
        <p:blipFill>
          <a:blip r:embed="rId3">
            <a:extLst>
              <a:ext uri="{28A0092B-C50C-407E-A947-70E740481C1C}">
                <a14:useLocalDpi xmlns:a14="http://schemas.microsoft.com/office/drawing/2010/main" val="0"/>
              </a:ext>
            </a:extLst>
          </a:blip>
          <a:srcRect/>
          <a:stretch>
            <a:fillRect/>
          </a:stretch>
        </p:blipFill>
        <p:spPr bwMode="auto">
          <a:xfrm>
            <a:off x="6081863" y="3759310"/>
            <a:ext cx="1769110" cy="2921635"/>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4736238" y="6241981"/>
            <a:ext cx="1345625" cy="369332"/>
          </a:xfrm>
          <a:prstGeom prst="rect">
            <a:avLst/>
          </a:prstGeom>
        </p:spPr>
        <p:txBody>
          <a:bodyPr wrap="none">
            <a:spAutoFit/>
          </a:bodyPr>
          <a:lstStyle/>
          <a:p>
            <a:r>
              <a:rPr lang="ru-RU" dirty="0" err="1">
                <a:ea typeface="Times New Roman"/>
              </a:rPr>
              <a:t>Эндромиды</a:t>
            </a:r>
            <a:endParaRPr lang="ru-RU" dirty="0"/>
          </a:p>
        </p:txBody>
      </p:sp>
    </p:spTree>
    <p:extLst>
      <p:ext uri="{BB962C8B-B14F-4D97-AF65-F5344CB8AC3E}">
        <p14:creationId xmlns:p14="http://schemas.microsoft.com/office/powerpoint/2010/main" val="122340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8208912" cy="2450414"/>
          </a:xfrm>
          <a:prstGeom prst="rect">
            <a:avLst/>
          </a:prstGeom>
        </p:spPr>
        <p:txBody>
          <a:bodyPr wrap="square">
            <a:spAutoFit/>
          </a:bodyPr>
          <a:lstStyle/>
          <a:p>
            <a:pPr>
              <a:lnSpc>
                <a:spcPct val="115000"/>
              </a:lnSpc>
              <a:spcAft>
                <a:spcPts val="1000"/>
              </a:spcAft>
            </a:pPr>
            <a:r>
              <a:rPr lang="ru-RU" b="1" dirty="0">
                <a:solidFill>
                  <a:schemeClr val="tx2">
                    <a:lumMod val="75000"/>
                  </a:schemeClr>
                </a:solidFill>
                <a:ea typeface="Times New Roman"/>
                <a:cs typeface="Times New Roman"/>
              </a:rPr>
              <a:t>Волосы греков были густыми и пышными. Стригли их так, чтобы они падали на шею, не доходя до плеч. Щёголи носили длинные, тщательно причёсанные волосы, Атлеты напротив, стриглись коротко. Кроме франтов длинные волосы носили философы.</a:t>
            </a:r>
            <a:endParaRPr lang="ru-RU" sz="1600" b="1" dirty="0">
              <a:solidFill>
                <a:schemeClr val="tx2">
                  <a:lumMod val="75000"/>
                </a:schemeClr>
              </a:solidFill>
              <a:latin typeface="Calibri"/>
              <a:ea typeface="Calibri"/>
              <a:cs typeface="Times New Roman"/>
            </a:endParaRPr>
          </a:p>
          <a:p>
            <a:pPr>
              <a:lnSpc>
                <a:spcPct val="115000"/>
              </a:lnSpc>
              <a:spcAft>
                <a:spcPts val="1000"/>
              </a:spcAft>
            </a:pPr>
            <a:r>
              <a:rPr lang="ru-RU" b="1" dirty="0">
                <a:solidFill>
                  <a:schemeClr val="tx2">
                    <a:lumMod val="75000"/>
                  </a:schemeClr>
                </a:solidFill>
                <a:ea typeface="Times New Roman"/>
                <a:cs typeface="Times New Roman"/>
              </a:rPr>
              <a:t>Афинский цирюльник мог похвастаться обширной и разносторонней практикой. Мужчины, как и женщины, красили волосы – или чтобы сделать их белокурыми, или чтобы скрыть седину. </a:t>
            </a:r>
            <a:r>
              <a:rPr lang="ru-RU" b="1" dirty="0" smtClean="0">
                <a:solidFill>
                  <a:schemeClr val="tx2">
                    <a:lumMod val="75000"/>
                  </a:schemeClr>
                </a:solidFill>
                <a:ea typeface="Times New Roman"/>
                <a:cs typeface="Times New Roman"/>
              </a:rPr>
              <a:t> </a:t>
            </a:r>
            <a:endParaRPr lang="ru-RU" sz="1600" b="1" dirty="0">
              <a:solidFill>
                <a:schemeClr val="tx2">
                  <a:lumMod val="75000"/>
                </a:schemeClr>
              </a:solidFill>
              <a:effectLst/>
              <a:latin typeface="Calibri"/>
              <a:ea typeface="Calibri"/>
              <a:cs typeface="Times New Roman"/>
            </a:endParaRPr>
          </a:p>
        </p:txBody>
      </p:sp>
      <p:sp>
        <p:nvSpPr>
          <p:cNvPr id="3" name="TextBox 2"/>
          <p:cNvSpPr txBox="1"/>
          <p:nvPr/>
        </p:nvSpPr>
        <p:spPr>
          <a:xfrm>
            <a:off x="1475656" y="188640"/>
            <a:ext cx="6624736" cy="830997"/>
          </a:xfrm>
          <a:prstGeom prst="rect">
            <a:avLst/>
          </a:prstGeom>
          <a:noFill/>
        </p:spPr>
        <p:txBody>
          <a:bodyPr wrap="square" rtlCol="0">
            <a:spAutoFit/>
          </a:bodyPr>
          <a:lstStyle/>
          <a:p>
            <a:pPr algn="ctr"/>
            <a:r>
              <a:rPr lang="ru-RU" sz="4800" b="1" dirty="0" smtClean="0">
                <a:solidFill>
                  <a:srgbClr val="FF0000"/>
                </a:solidFill>
                <a:latin typeface="Bookman Old Style" pitchFamily="18" charset="0"/>
              </a:rPr>
              <a:t>Прически</a:t>
            </a:r>
            <a:endParaRPr lang="ru-RU" sz="4800" b="1" dirty="0">
              <a:solidFill>
                <a:srgbClr val="FF0000"/>
              </a:solidFill>
              <a:latin typeface="Bookman Old Style" pitchFamily="18" charset="0"/>
            </a:endParaRPr>
          </a:p>
        </p:txBody>
      </p:sp>
      <p:pic>
        <p:nvPicPr>
          <p:cNvPr id="4" name="Рисунок 3" descr="http://festival.1september.ru/articles/513286/img13.jpg"/>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61048"/>
            <a:ext cx="4916170" cy="1589635"/>
          </a:xfrm>
          <a:prstGeom prst="rect">
            <a:avLst/>
          </a:prstGeom>
          <a:noFill/>
          <a:ln>
            <a:noFill/>
          </a:ln>
        </p:spPr>
      </p:pic>
      <p:sp>
        <p:nvSpPr>
          <p:cNvPr id="5" name="Прямоугольник 4"/>
          <p:cNvSpPr/>
          <p:nvPr/>
        </p:nvSpPr>
        <p:spPr>
          <a:xfrm>
            <a:off x="1187624" y="5815397"/>
            <a:ext cx="7128792" cy="729430"/>
          </a:xfrm>
          <a:prstGeom prst="rect">
            <a:avLst/>
          </a:prstGeom>
        </p:spPr>
        <p:txBody>
          <a:bodyPr wrap="square">
            <a:spAutoFit/>
          </a:bodyPr>
          <a:lstStyle/>
          <a:p>
            <a:pPr algn="ctr">
              <a:lnSpc>
                <a:spcPct val="115000"/>
              </a:lnSpc>
              <a:spcAft>
                <a:spcPts val="1000"/>
              </a:spcAft>
            </a:pPr>
            <a:r>
              <a:rPr lang="ru-RU" b="1" dirty="0">
                <a:solidFill>
                  <a:schemeClr val="accent1">
                    <a:lumMod val="25000"/>
                  </a:schemeClr>
                </a:solidFill>
                <a:ea typeface="Times New Roman"/>
                <a:cs typeface="Times New Roman"/>
              </a:rPr>
              <a:t>Мужские прически: 1 – двойная заплетенная косичка; 2 – подвязанный хохолок; 3 – шлейф волос; 4- завитушки на виске.</a:t>
            </a:r>
            <a:endParaRPr lang="ru-RU" sz="1600" b="1" dirty="0">
              <a:solidFill>
                <a:schemeClr val="accent1">
                  <a:lumMod val="25000"/>
                </a:schemeClr>
              </a:solidFill>
              <a:effectLst/>
              <a:latin typeface="Calibri"/>
              <a:ea typeface="Calibri"/>
              <a:cs typeface="Times New Roman"/>
            </a:endParaRPr>
          </a:p>
        </p:txBody>
      </p:sp>
    </p:spTree>
    <p:extLst>
      <p:ext uri="{BB962C8B-B14F-4D97-AF65-F5344CB8AC3E}">
        <p14:creationId xmlns:p14="http://schemas.microsoft.com/office/powerpoint/2010/main" val="397793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71327"/>
            <a:ext cx="6768752" cy="769441"/>
          </a:xfrm>
          <a:prstGeom prst="rect">
            <a:avLst/>
          </a:prstGeom>
          <a:noFill/>
        </p:spPr>
        <p:txBody>
          <a:bodyPr wrap="square" rtlCol="0">
            <a:spAutoFit/>
          </a:bodyPr>
          <a:lstStyle/>
          <a:p>
            <a:pPr algn="ctr"/>
            <a:r>
              <a:rPr lang="ru-RU" sz="4400" b="1" dirty="0" smtClean="0">
                <a:solidFill>
                  <a:srgbClr val="FF0000"/>
                </a:solidFill>
              </a:rPr>
              <a:t>Женская</a:t>
            </a:r>
            <a:r>
              <a:rPr lang="ru-RU" dirty="0" smtClean="0"/>
              <a:t> </a:t>
            </a:r>
            <a:r>
              <a:rPr lang="ru-RU" sz="4400" b="1" dirty="0" smtClean="0">
                <a:solidFill>
                  <a:srgbClr val="FF0000"/>
                </a:solidFill>
              </a:rPr>
              <a:t>одежда</a:t>
            </a:r>
            <a:endParaRPr lang="ru-RU" sz="4400" b="1" dirty="0">
              <a:solidFill>
                <a:srgbClr val="FF0000"/>
              </a:solidFill>
            </a:endParaRPr>
          </a:p>
        </p:txBody>
      </p:sp>
      <p:pic>
        <p:nvPicPr>
          <p:cNvPr id="3" name="Рисунок 2" descr="http://festival.1september.ru/articles/513286/img16.jpg"/>
          <p:cNvPicPr/>
          <p:nvPr/>
        </p:nvPicPr>
        <p:blipFill>
          <a:blip r:embed="rId2">
            <a:extLst>
              <a:ext uri="{28A0092B-C50C-407E-A947-70E740481C1C}">
                <a14:useLocalDpi xmlns:a14="http://schemas.microsoft.com/office/drawing/2010/main" val="0"/>
              </a:ext>
            </a:extLst>
          </a:blip>
          <a:srcRect/>
          <a:stretch>
            <a:fillRect/>
          </a:stretch>
        </p:blipFill>
        <p:spPr bwMode="auto">
          <a:xfrm>
            <a:off x="728373" y="1365109"/>
            <a:ext cx="1899412" cy="230425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3923928" y="1772816"/>
            <a:ext cx="5040560" cy="4693593"/>
          </a:xfrm>
          <a:prstGeom prst="rect">
            <a:avLst/>
          </a:prstGeom>
        </p:spPr>
        <p:txBody>
          <a:bodyPr wrap="square">
            <a:spAutoFit/>
          </a:bodyPr>
          <a:lstStyle/>
          <a:p>
            <a:pPr>
              <a:lnSpc>
                <a:spcPct val="115000"/>
              </a:lnSpc>
              <a:spcAft>
                <a:spcPts val="1000"/>
              </a:spcAft>
            </a:pPr>
            <a:r>
              <a:rPr lang="ru-RU" sz="2000" b="1" dirty="0">
                <a:solidFill>
                  <a:srgbClr val="CC0066"/>
                </a:solidFill>
                <a:ea typeface="Times New Roman"/>
                <a:cs typeface="Times New Roman"/>
              </a:rPr>
              <a:t>Женский костюм того времени надо было не столько кроить, сколько драпировать на себе. Как и мужская , женская одежда разделялась на две основные части – легкое нижнее платье и более плотное верхнее одеяние – ПЕПЛОС. Для выхода на улицу надевали ПЕПЛОС - кусок ткани шириной около полутора метров и длиной 3- 4 метра, которым гречанки драпировались с бесконечным разнообразием складок. Иногда краем этого куска закутывали голову, если не надевали отдельное покрывало.</a:t>
            </a:r>
            <a:endParaRPr lang="ru-RU" sz="2000" b="1" dirty="0">
              <a:solidFill>
                <a:srgbClr val="CC0066"/>
              </a:solidFill>
              <a:effectLst/>
              <a:latin typeface="Calibri"/>
              <a:ea typeface="Calibri"/>
              <a:cs typeface="Times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02384"/>
            <a:ext cx="3042371" cy="256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58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464" y="540573"/>
            <a:ext cx="4572000" cy="6252802"/>
          </a:xfrm>
          <a:prstGeom prst="rect">
            <a:avLst/>
          </a:prstGeom>
        </p:spPr>
        <p:txBody>
          <a:bodyPr>
            <a:spAutoFit/>
          </a:bodyPr>
          <a:lstStyle/>
          <a:p>
            <a:pPr algn="just">
              <a:lnSpc>
                <a:spcPct val="115000"/>
              </a:lnSpc>
              <a:spcAft>
                <a:spcPts val="1000"/>
              </a:spcAft>
            </a:pPr>
            <a:r>
              <a:rPr lang="ru-RU" b="1" dirty="0">
                <a:solidFill>
                  <a:srgbClr val="FF0000"/>
                </a:solidFill>
                <a:ea typeface="Times New Roman"/>
                <a:cs typeface="Times New Roman"/>
              </a:rPr>
              <a:t>Нижний ХИТОН делался гораздо длиннее мужского. Это длинное свободное одеяние, подхваченное поясом, который замужние женщины носили под грудью, а девушки – на талии или на бёдрах. Иногда к хитону приделывались закрытые и открытые рукава. Обычно хитон скреплялся на правом плече пряжкой или перекрещивался на груди и отделывался каймой. ХИТОН – домашний костюм. </a:t>
            </a:r>
            <a:endParaRPr lang="ru-RU" sz="1600" b="1" dirty="0">
              <a:solidFill>
                <a:srgbClr val="FF0000"/>
              </a:solidFill>
              <a:latin typeface="Calibri"/>
              <a:ea typeface="Calibri"/>
              <a:cs typeface="Times New Roman"/>
            </a:endParaRPr>
          </a:p>
          <a:p>
            <a:pPr algn="just">
              <a:lnSpc>
                <a:spcPct val="115000"/>
              </a:lnSpc>
              <a:spcAft>
                <a:spcPts val="1000"/>
              </a:spcAft>
            </a:pPr>
            <a:r>
              <a:rPr lang="ru-RU" b="1" dirty="0">
                <a:solidFill>
                  <a:srgbClr val="FF0000"/>
                </a:solidFill>
                <a:ea typeface="Times New Roman"/>
                <a:cs typeface="Times New Roman"/>
              </a:rPr>
              <a:t>Для женских одежд применялась шерсть, полотно и прозрачная ткань, происхождение которой неизвестно. Из цветов предпочитали шафрановый, пурпурный, зелёный, серо-голубой, золотисто-коричневый и белый. Любили ткани в рисунок, яркие каймы и узоры для отделки.</a:t>
            </a:r>
            <a:endParaRPr lang="ru-RU" sz="1600" b="1" dirty="0">
              <a:solidFill>
                <a:srgbClr val="FF0000"/>
              </a:solidFill>
              <a:effectLst/>
              <a:latin typeface="Calibri"/>
              <a:ea typeface="Calibri"/>
              <a:cs typeface="Times New Roman"/>
            </a:endParaRPr>
          </a:p>
        </p:txBody>
      </p:sp>
      <p:pic>
        <p:nvPicPr>
          <p:cNvPr id="3" name="Рисунок 2" descr="http://festival.1september.ru/articles/513286/img17.jpg"/>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40768"/>
            <a:ext cx="2358127" cy="4931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8631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4572000" cy="5047536"/>
          </a:xfrm>
          <a:prstGeom prst="rect">
            <a:avLst/>
          </a:prstGeom>
        </p:spPr>
        <p:txBody>
          <a:bodyPr>
            <a:spAutoFit/>
          </a:bodyPr>
          <a:lstStyle/>
          <a:p>
            <a:pPr algn="just">
              <a:lnSpc>
                <a:spcPct val="115000"/>
              </a:lnSpc>
              <a:spcAft>
                <a:spcPts val="1000"/>
              </a:spcAft>
            </a:pPr>
            <a:r>
              <a:rPr lang="ru-RU" sz="2000" b="1" dirty="0">
                <a:solidFill>
                  <a:srgbClr val="FF0000"/>
                </a:solidFill>
                <a:ea typeface="Times New Roman"/>
                <a:cs typeface="Times New Roman"/>
              </a:rPr>
              <a:t>В городе женщины носили шляпы, за городом же надевали круглые почти плоские шляпы с остроконечным верхом. На ноги надевали сандалии, белые или желтые туфли и высокие ботинки. Выходя на улицу, брали зонтик и веер из павлиньих перьев или деревянный в форме лотоса. Наряд дополнялся украшениями – золотыми серьгами в форме спирали или с подвесками, золотыми ожерельями, диадемами браслетами на верхней части руки, кольцами и золотыми обручами на лодыжках.</a:t>
            </a:r>
            <a:endParaRPr lang="ru-RU" sz="2000" b="1" dirty="0">
              <a:solidFill>
                <a:srgbClr val="FF0000"/>
              </a:solidFill>
              <a:effectLst/>
              <a:latin typeface="Calibri"/>
              <a:ea typeface="Calibri"/>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13304"/>
            <a:ext cx="3563888"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596" y="4149080"/>
            <a:ext cx="3547579" cy="2306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159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78" y="620688"/>
            <a:ext cx="4286037"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11560" y="4941168"/>
            <a:ext cx="5544616" cy="1323439"/>
          </a:xfrm>
          <a:prstGeom prst="rect">
            <a:avLst/>
          </a:prstGeom>
        </p:spPr>
        <p:txBody>
          <a:bodyPr wrap="square">
            <a:spAutoFit/>
          </a:bodyPr>
          <a:lstStyle/>
          <a:p>
            <a:r>
              <a:rPr lang="ru-RU" sz="2000" b="1" dirty="0">
                <a:solidFill>
                  <a:schemeClr val="tx2">
                    <a:lumMod val="75000"/>
                  </a:schemeClr>
                </a:solidFill>
              </a:rPr>
              <a:t>Необходимейшим предметом в жизни женщины было зеркало. Его делали из полированного металла, прикреплённым к ручке, более или менее богато отделанной. </a:t>
            </a:r>
          </a:p>
        </p:txBody>
      </p:sp>
      <p:sp>
        <p:nvSpPr>
          <p:cNvPr id="3" name="Прямоугольник 2"/>
          <p:cNvSpPr/>
          <p:nvPr/>
        </p:nvSpPr>
        <p:spPr>
          <a:xfrm>
            <a:off x="5334919" y="980728"/>
            <a:ext cx="3816424" cy="4339650"/>
          </a:xfrm>
          <a:prstGeom prst="rect">
            <a:avLst/>
          </a:prstGeom>
        </p:spPr>
        <p:txBody>
          <a:bodyPr wrap="square">
            <a:spAutoFit/>
          </a:bodyPr>
          <a:lstStyle/>
          <a:p>
            <a:pPr algn="just">
              <a:lnSpc>
                <a:spcPct val="115000"/>
              </a:lnSpc>
              <a:spcAft>
                <a:spcPts val="1000"/>
              </a:spcAft>
            </a:pPr>
            <a:r>
              <a:rPr lang="ru-RU" sz="2000" b="1" dirty="0">
                <a:solidFill>
                  <a:srgbClr val="C00000"/>
                </a:solidFill>
                <a:ea typeface="Times New Roman"/>
                <a:cs typeface="Times New Roman"/>
              </a:rPr>
              <a:t>Применялись белила, румяна, краска для бровей и ресниц. Щёки и губы раскрашивались палочками из свинцового сурика. Брови красились сажей или толчёной сурьмой. Веки оттенялись углем. Ресницы темнили, а затем закрепляли микстурой из белка с аммиачной камедью. Духами злоупотребляли и мужчины.</a:t>
            </a:r>
            <a:endParaRPr lang="ru-RU" sz="2000" b="1" dirty="0">
              <a:solidFill>
                <a:srgbClr val="C00000"/>
              </a:solidFill>
              <a:effectLst/>
              <a:latin typeface="Calibri"/>
              <a:ea typeface="Calibri"/>
              <a:cs typeface="Times New Roman"/>
            </a:endParaRPr>
          </a:p>
        </p:txBody>
      </p:sp>
    </p:spTree>
    <p:extLst>
      <p:ext uri="{BB962C8B-B14F-4D97-AF65-F5344CB8AC3E}">
        <p14:creationId xmlns:p14="http://schemas.microsoft.com/office/powerpoint/2010/main" val="178656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212976"/>
            <a:ext cx="3744192" cy="277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490391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580111" y="980728"/>
            <a:ext cx="3312145" cy="1623008"/>
          </a:xfrm>
          <a:prstGeom prst="rect">
            <a:avLst/>
          </a:prstGeom>
        </p:spPr>
        <p:txBody>
          <a:bodyPr wrap="square">
            <a:spAutoFit/>
          </a:bodyPr>
          <a:lstStyle/>
          <a:p>
            <a:pPr algn="ctr">
              <a:lnSpc>
                <a:spcPct val="115000"/>
              </a:lnSpc>
              <a:spcAft>
                <a:spcPts val="1000"/>
              </a:spcAft>
            </a:pPr>
            <a:r>
              <a:rPr lang="ru-RU" b="1" dirty="0">
                <a:ea typeface="Times New Roman"/>
                <a:cs typeface="Times New Roman"/>
              </a:rPr>
              <a:t>Женские прически:</a:t>
            </a:r>
            <a:endParaRPr lang="ru-RU" b="1" dirty="0">
              <a:latin typeface="Calibri"/>
              <a:ea typeface="Calibri"/>
              <a:cs typeface="Times New Roman"/>
            </a:endParaRPr>
          </a:p>
          <a:p>
            <a:pPr algn="ctr">
              <a:lnSpc>
                <a:spcPct val="115000"/>
              </a:lnSpc>
              <a:spcAft>
                <a:spcPts val="1000"/>
              </a:spcAft>
            </a:pPr>
            <a:r>
              <a:rPr lang="ru-RU" b="1" dirty="0">
                <a:ea typeface="Times New Roman"/>
                <a:cs typeface="Times New Roman"/>
              </a:rPr>
              <a:t>1 – с узлом ; 2 – прическа в форме дыни; </a:t>
            </a:r>
            <a:endParaRPr lang="ru-RU" b="1" dirty="0">
              <a:latin typeface="Calibri"/>
              <a:ea typeface="Calibri"/>
              <a:cs typeface="Times New Roman"/>
            </a:endParaRPr>
          </a:p>
          <a:p>
            <a:pPr algn="ctr">
              <a:lnSpc>
                <a:spcPct val="115000"/>
              </a:lnSpc>
              <a:spcAft>
                <a:spcPts val="1000"/>
              </a:spcAft>
            </a:pPr>
            <a:r>
              <a:rPr lang="ru-RU" b="1" dirty="0">
                <a:ea typeface="Times New Roman"/>
                <a:cs typeface="Times New Roman"/>
              </a:rPr>
              <a:t>3 – с платком; 4 – с чепчиком. </a:t>
            </a:r>
            <a:endParaRPr lang="ru-RU" b="1" dirty="0">
              <a:effectLst/>
              <a:latin typeface="Calibri"/>
              <a:ea typeface="Calibri"/>
              <a:cs typeface="Times New Roman"/>
            </a:endParaRPr>
          </a:p>
        </p:txBody>
      </p:sp>
      <p:sp>
        <p:nvSpPr>
          <p:cNvPr id="3" name="Прямоугольник 2"/>
          <p:cNvSpPr/>
          <p:nvPr/>
        </p:nvSpPr>
        <p:spPr>
          <a:xfrm>
            <a:off x="590422" y="3717357"/>
            <a:ext cx="3963117" cy="2193549"/>
          </a:xfrm>
          <a:prstGeom prst="rect">
            <a:avLst/>
          </a:prstGeom>
        </p:spPr>
        <p:txBody>
          <a:bodyPr wrap="square">
            <a:spAutoFit/>
          </a:bodyPr>
          <a:lstStyle/>
          <a:p>
            <a:pPr algn="just">
              <a:lnSpc>
                <a:spcPct val="115000"/>
              </a:lnSpc>
              <a:spcAft>
                <a:spcPts val="1000"/>
              </a:spcAft>
            </a:pPr>
            <a:r>
              <a:rPr lang="ru-RU" sz="2000" b="1" dirty="0">
                <a:ea typeface="Times New Roman"/>
                <a:cs typeface="Times New Roman"/>
              </a:rPr>
              <a:t>У женщин были длинные густые волосы. Волосы завивались, скреплялись шпильками повязками, укладывались различными фигурами и локонами. </a:t>
            </a:r>
            <a:endParaRPr lang="ru-RU" sz="2000" b="1" dirty="0">
              <a:effectLst/>
              <a:latin typeface="Calibri"/>
              <a:ea typeface="Calibri"/>
              <a:cs typeface="Times New Roman"/>
            </a:endParaRPr>
          </a:p>
        </p:txBody>
      </p:sp>
    </p:spTree>
    <p:extLst>
      <p:ext uri="{BB962C8B-B14F-4D97-AF65-F5344CB8AC3E}">
        <p14:creationId xmlns:p14="http://schemas.microsoft.com/office/powerpoint/2010/main" val="36803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928662" y="2500306"/>
            <a:ext cx="80010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8913" algn="ctr" defTabSz="914400" rtl="0" eaLnBrk="0" fontAlgn="base" latinLnBrk="0" hangingPunct="0">
              <a:lnSpc>
                <a:spcPct val="100000"/>
              </a:lnSpc>
              <a:spcBef>
                <a:spcPct val="0"/>
              </a:spcBef>
              <a:spcAft>
                <a:spcPct val="0"/>
              </a:spcAft>
              <a:buClrTx/>
              <a:buSzTx/>
              <a:buFontTx/>
              <a:buNone/>
              <a:tabLst>
                <a:tab pos="225425" algn="l"/>
              </a:tabLst>
            </a:pPr>
            <a:r>
              <a:rPr kumimoji="0" lang="ru-RU" sz="24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 </a:t>
            </a:r>
            <a:r>
              <a:rPr kumimoji="0" lang="ru-RU" sz="3200" b="1" i="0" u="none" strike="noStrike" cap="none" normalizeH="0" baseline="0" dirty="0" smtClean="0">
                <a:ln>
                  <a:noFill/>
                </a:ln>
                <a:solidFill>
                  <a:schemeClr val="accent6">
                    <a:lumMod val="75000"/>
                  </a:schemeClr>
                </a:solidFill>
                <a:effectLst/>
                <a:latin typeface="Georgia" pitchFamily="18" charset="0"/>
                <a:ea typeface="Times New Roman" pitchFamily="18" charset="0"/>
                <a:cs typeface="Georgia" pitchFamily="18" charset="0"/>
              </a:rPr>
              <a:t>Какие качества в людях подчеркивают имена древнегреческого происхождения? </a:t>
            </a:r>
          </a:p>
          <a:p>
            <a:pPr marL="0" marR="0" lvl="0" indent="188913" algn="ctr" defTabSz="914400" rtl="0" eaLnBrk="0" fontAlgn="base" latinLnBrk="0" hangingPunct="0">
              <a:lnSpc>
                <a:spcPct val="100000"/>
              </a:lnSpc>
              <a:spcBef>
                <a:spcPct val="0"/>
              </a:spcBef>
              <a:spcAft>
                <a:spcPct val="0"/>
              </a:spcAft>
              <a:buClrTx/>
              <a:buSzTx/>
              <a:buFontTx/>
              <a:buNone/>
              <a:tabLst>
                <a:tab pos="225425" algn="l"/>
              </a:tabLst>
            </a:pPr>
            <a:r>
              <a:rPr kumimoji="0" lang="ru-RU" sz="3200" b="1" i="1" u="none" strike="noStrike" cap="none" normalizeH="0" baseline="0" dirty="0" smtClean="0">
                <a:ln>
                  <a:noFill/>
                </a:ln>
                <a:solidFill>
                  <a:schemeClr val="accent6">
                    <a:lumMod val="75000"/>
                  </a:schemeClr>
                </a:solidFill>
                <a:effectLst/>
                <a:latin typeface="Georgia" pitchFamily="18" charset="0"/>
                <a:ea typeface="Times New Roman" pitchFamily="18" charset="0"/>
                <a:cs typeface="Georgia" pitchFamily="18" charset="0"/>
              </a:rPr>
              <a:t>(Положительные качества, их достоинства?) </a:t>
            </a:r>
          </a:p>
        </p:txBody>
      </p:sp>
      <p:graphicFrame>
        <p:nvGraphicFramePr>
          <p:cNvPr id="3" name="Таблица 2"/>
          <p:cNvGraphicFramePr>
            <a:graphicFrameLocks noGrp="1"/>
          </p:cNvGraphicFramePr>
          <p:nvPr/>
        </p:nvGraphicFramePr>
        <p:xfrm>
          <a:off x="1500166" y="928670"/>
          <a:ext cx="6643734" cy="949960"/>
        </p:xfrm>
        <a:graphic>
          <a:graphicData uri="http://schemas.openxmlformats.org/drawingml/2006/table">
            <a:tbl>
              <a:tblPr firstRow="1" bandRow="1">
                <a:tableStyleId>{93296810-A885-4BE3-A3E7-6D5BEEA58F35}</a:tableStyleId>
              </a:tblPr>
              <a:tblGrid>
                <a:gridCol w="3321867"/>
                <a:gridCol w="3321867"/>
              </a:tblGrid>
              <a:tr h="370840">
                <a:tc>
                  <a:txBody>
                    <a:bodyPr/>
                    <a:lstStyle/>
                    <a:p>
                      <a:pPr algn="ctr"/>
                      <a:r>
                        <a:rPr lang="ru-RU" sz="3200" dirty="0" smtClean="0"/>
                        <a:t>Женские имена</a:t>
                      </a:r>
                      <a:endParaRPr lang="ru-RU" sz="3200" dirty="0"/>
                    </a:p>
                  </a:txBody>
                  <a:tcPr/>
                </a:tc>
                <a:tc>
                  <a:txBody>
                    <a:bodyPr/>
                    <a:lstStyle/>
                    <a:p>
                      <a:r>
                        <a:rPr lang="ru-RU" sz="3200" dirty="0" smtClean="0"/>
                        <a:t>Мужские имена</a:t>
                      </a:r>
                      <a:endParaRPr lang="ru-RU" sz="3200" dirty="0"/>
                    </a:p>
                  </a:txBody>
                  <a:tcPr/>
                </a:tc>
              </a:tr>
              <a:tr h="370840">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320636273"/>
              </p:ext>
            </p:extLst>
          </p:nvPr>
        </p:nvGraphicFramePr>
        <p:xfrm>
          <a:off x="987425" y="377825"/>
          <a:ext cx="7605713" cy="6291535"/>
        </p:xfrm>
        <a:graphic>
          <a:graphicData uri="http://schemas.openxmlformats.org/presentationml/2006/ole">
            <mc:AlternateContent xmlns:mc="http://schemas.openxmlformats.org/markup-compatibility/2006">
              <mc:Choice xmlns:v="urn:schemas-microsoft-com:vml" Requires="v">
                <p:oleObj spid="_x0000_s11270" name="Документ" r:id="rId4" imgW="7858049" imgH="8601456" progId="Word.Document.12">
                  <p:embed/>
                </p:oleObj>
              </mc:Choice>
              <mc:Fallback>
                <p:oleObj name="Документ" r:id="rId4" imgW="7858049" imgH="8601456" progId="Word.Document.12">
                  <p:embed/>
                  <p:pic>
                    <p:nvPicPr>
                      <p:cNvPr id="0" name="Объект 1"/>
                      <p:cNvPicPr>
                        <a:picLocks noChangeAspect="1" noChangeArrowheads="1"/>
                      </p:cNvPicPr>
                      <p:nvPr/>
                    </p:nvPicPr>
                    <p:blipFill>
                      <a:blip r:embed="rId5"/>
                      <a:srcRect/>
                      <a:stretch>
                        <a:fillRect/>
                      </a:stretch>
                    </p:blipFill>
                    <p:spPr bwMode="auto">
                      <a:xfrm>
                        <a:off x="987425" y="377825"/>
                        <a:ext cx="7605713" cy="6291535"/>
                      </a:xfrm>
                      <a:prstGeom prst="rect">
                        <a:avLst/>
                      </a:prstGeom>
                      <a:solidFill>
                        <a:srgbClr val="FCDAA2"/>
                      </a:solidFill>
                      <a:ln>
                        <a:noFill/>
                      </a:ln>
                    </p:spPr>
                  </p:pic>
                </p:oleObj>
              </mc:Fallback>
            </mc:AlternateContent>
          </a:graphicData>
        </a:graphic>
      </p:graphicFrame>
    </p:spTree>
    <p:extLst>
      <p:ext uri="{BB962C8B-B14F-4D97-AF65-F5344CB8AC3E}">
        <p14:creationId xmlns:p14="http://schemas.microsoft.com/office/powerpoint/2010/main" val="242856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1400"/>
            <a:ext cx="8568952" cy="6889899"/>
          </a:xfrm>
          <a:prstGeom prst="rect">
            <a:avLst/>
          </a:prstGeom>
        </p:spPr>
        <p:txBody>
          <a:bodyPr wrap="square">
            <a:spAutoFit/>
          </a:bodyPr>
          <a:lstStyle/>
          <a:p>
            <a:pPr algn="just">
              <a:lnSpc>
                <a:spcPct val="115000"/>
              </a:lnSpc>
              <a:spcAft>
                <a:spcPts val="1000"/>
              </a:spcAft>
            </a:pPr>
            <a:r>
              <a:rPr lang="ru-RU" b="1" dirty="0">
                <a:solidFill>
                  <a:srgbClr val="C00000"/>
                </a:solidFill>
                <a:ea typeface="Times New Roman"/>
                <a:cs typeface="Times New Roman"/>
              </a:rPr>
              <a:t>Первый завтрак греки обычно съедали на заре. Трапеза состояла из нескольких кусочков хлеба, намоченных в вине. Второй завтрак был более плотным; после возвращения хозяина с рынка, в кругу семьи, в крытом портике или во внутреннем дворике ели похлёбку, гороховую или чечевичную, белый хлеб, козий сыр, оливки; запивали второй завтрак вином, разбавленным водой.</a:t>
            </a:r>
            <a:endParaRPr lang="ru-RU" sz="1600" b="1" dirty="0">
              <a:solidFill>
                <a:srgbClr val="C00000"/>
              </a:solidFill>
              <a:latin typeface="Calibri"/>
              <a:ea typeface="Calibri"/>
              <a:cs typeface="Times New Roman"/>
            </a:endParaRPr>
          </a:p>
          <a:p>
            <a:pPr algn="just">
              <a:lnSpc>
                <a:spcPct val="115000"/>
              </a:lnSpc>
              <a:spcAft>
                <a:spcPts val="1000"/>
              </a:spcAft>
            </a:pPr>
            <a:r>
              <a:rPr lang="ru-RU" b="1" dirty="0">
                <a:solidFill>
                  <a:srgbClr val="C00000"/>
                </a:solidFill>
                <a:ea typeface="Times New Roman"/>
                <a:cs typeface="Times New Roman"/>
              </a:rPr>
              <a:t>Основной пищей бедняков были ячменная похлёбка, лепёшки, каша из бобов, солёная рыба, дешевое вино, овощи. После завтрака греки отдыхают, </a:t>
            </a:r>
            <a:r>
              <a:rPr lang="ru-RU" b="1" dirty="0" smtClean="0">
                <a:solidFill>
                  <a:srgbClr val="C00000"/>
                </a:solidFill>
                <a:ea typeface="Times New Roman"/>
                <a:cs typeface="Times New Roman"/>
              </a:rPr>
              <a:t>читают Обед </a:t>
            </a:r>
            <a:r>
              <a:rPr lang="ru-RU" b="1" dirty="0">
                <a:solidFill>
                  <a:srgbClr val="C00000"/>
                </a:solidFill>
                <a:ea typeface="Times New Roman"/>
                <a:cs typeface="Times New Roman"/>
              </a:rPr>
              <a:t>среднего грека состоял из 3-х блюд: растительная пища, затем следовали мясное кушанье и десерт. Обед обычно ели вечером; торжественный обед назывался </a:t>
            </a:r>
            <a:r>
              <a:rPr lang="ru-RU" b="1" dirty="0" err="1">
                <a:solidFill>
                  <a:srgbClr val="C00000"/>
                </a:solidFill>
                <a:ea typeface="Times New Roman"/>
                <a:cs typeface="Times New Roman"/>
              </a:rPr>
              <a:t>симпосий</a:t>
            </a:r>
            <a:r>
              <a:rPr lang="ru-RU" b="1" dirty="0">
                <a:solidFill>
                  <a:srgbClr val="C00000"/>
                </a:solidFill>
                <a:ea typeface="Times New Roman"/>
                <a:cs typeface="Times New Roman"/>
              </a:rPr>
              <a:t>. Сначала подавали плетёные корзины с хлебом, кравчий разрезал мясо; порции раздавали сотрапезникам. Пищу брали руками, вытирая их затем хлебным мякишем или особым тестом. Чтобы почерпнуть соус, лепёшку складывали наподобие ложки. Ложками ели яйца и моллюсков. Супа не подавали. Рыбу и птицу ели с приправами из зелени, уксуса и масла; предпочитали зажаренных голубей, воробьёв, жаворонков, фазанов, перепёлок, приправленных оливковым маслом, уксусом, соусами и пряностями. Подавали также сыр. Из растительных блюд за обедом ели стручковые плоды (бобы, горох), лук салат, капусту. На десерт подавали груши, яблоки, виноград, гранаты, маслины, инжир, миндаль, пирожки. Пили вино (обычно одну чашу за здоровье, вторую – за удовольствие, третью – за сон). Пить допьяна считалось не приличным</a:t>
            </a:r>
            <a:r>
              <a:rPr lang="ru-RU" dirty="0">
                <a:ea typeface="Times New Roman"/>
                <a:cs typeface="Times New Roman"/>
              </a:rPr>
              <a:t>.</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1027519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531" y="642918"/>
            <a:ext cx="7484100" cy="923330"/>
          </a:xfrm>
          <a:prstGeom prst="rect">
            <a:avLst/>
          </a:prstGeom>
          <a:noFill/>
        </p:spPr>
        <p:txBody>
          <a:bodyPr wrap="none" lIns="91440" tIns="45720" rIns="91440" bIns="45720">
            <a:spAutoFit/>
          </a:bodyPr>
          <a:lstStyle/>
          <a:p>
            <a:pPr algn="ctr"/>
            <a:r>
              <a:rPr lang="ru-RU" sz="5400" b="1" dirty="0" smtClean="0">
                <a:ln w="1905"/>
                <a:solidFill>
                  <a:schemeClr val="accent1">
                    <a:lumMod val="50000"/>
                  </a:schemeClr>
                </a:solidFill>
                <a:effectLst>
                  <a:innerShdw blurRad="69850" dist="43180" dir="5400000">
                    <a:srgbClr val="000000">
                      <a:alpha val="65000"/>
                    </a:srgbClr>
                  </a:innerShdw>
                </a:effectLst>
              </a:rPr>
              <a:t>Практическое задание!</a:t>
            </a:r>
            <a:endParaRPr lang="ru-RU" sz="5400" b="1" cap="none" spc="0" dirty="0">
              <a:ln w="1905"/>
              <a:solidFill>
                <a:schemeClr val="accent1">
                  <a:lumMod val="50000"/>
                </a:schemeClr>
              </a:solidFill>
              <a:effectLst>
                <a:innerShdw blurRad="69850" dist="43180" dir="5400000">
                  <a:srgbClr val="000000">
                    <a:alpha val="65000"/>
                  </a:srgbClr>
                </a:innerShdw>
              </a:effectLst>
            </a:endParaRPr>
          </a:p>
        </p:txBody>
      </p:sp>
      <p:sp>
        <p:nvSpPr>
          <p:cNvPr id="16385" name="Rectangle 1"/>
          <p:cNvSpPr>
            <a:spLocks noChangeArrowheads="1"/>
          </p:cNvSpPr>
          <p:nvPr/>
        </p:nvSpPr>
        <p:spPr bwMode="auto">
          <a:xfrm>
            <a:off x="642910" y="1438619"/>
            <a:ext cx="8215370" cy="5016758"/>
          </a:xfrm>
          <a:prstGeom prst="rect">
            <a:avLst/>
          </a:prstGeom>
          <a:noFill/>
          <a:ln w="9525" cap="flat" cmpd="sng">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Представьте: к афинянину пришли гости. </a:t>
            </a:r>
          </a:p>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Они старательно вытерли ноги и вошли в дом.</a:t>
            </a:r>
            <a:endParaRPr kumimoji="0" lang="ru-RU" sz="24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endParaRPr>
          </a:p>
          <a:p>
            <a:pPr marL="0" marR="0" lvl="0" indent="182563" defTabSz="914400" rtl="0" eaLnBrk="0" fontAlgn="base" latinLnBrk="0" hangingPunct="0">
              <a:lnSpc>
                <a:spcPct val="100000"/>
              </a:lnSpc>
              <a:spcBef>
                <a:spcPct val="0"/>
              </a:spcBef>
              <a:spcAft>
                <a:spcPct val="0"/>
              </a:spcAft>
              <a:buClrTx/>
              <a:buSzTx/>
              <a:buFont typeface="+mj-lt"/>
              <a:buAutoNum type="arabicPeriod"/>
              <a:tabLst/>
            </a:pPr>
            <a:r>
              <a:rPr kumimoji="0" lang="ru-RU" sz="2400" b="1"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Кто будет сидеть за праздничным столом: жена, дети, сестра (вся семья)? </a:t>
            </a:r>
          </a:p>
          <a:p>
            <a:pPr marL="0" marR="0" lvl="0" indent="182563" defTabSz="914400" rtl="0" eaLnBrk="0" fontAlgn="base" latinLnBrk="0" hangingPunct="0">
              <a:lnSpc>
                <a:spcPct val="100000"/>
              </a:lnSpc>
              <a:spcBef>
                <a:spcPct val="0"/>
              </a:spcBef>
              <a:spcAft>
                <a:spcPct val="0"/>
              </a:spcAft>
              <a:buClrTx/>
              <a:buSzTx/>
              <a:buFont typeface="+mj-lt"/>
              <a:buAutoNum type="arabicPeriod"/>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Будет ли стол уставлен диковинными угощениями, разносолами, заморскими винами, сказочными яствами? 3.  Может ли жена хозяина дома уйти во время приема гостей в театр, к подруге или посмотреть состязание атлетов? </a:t>
            </a:r>
          </a:p>
          <a:p>
            <a:pPr marL="0" marR="0" lvl="0" indent="182563" defTabSz="914400" rtl="0" eaLnBrk="0" fontAlgn="base" latinLnBrk="0" hangingPunct="0">
              <a:lnSpc>
                <a:spcPct val="100000"/>
              </a:lnSpc>
              <a:spcBef>
                <a:spcPct val="0"/>
              </a:spcBef>
              <a:spcAft>
                <a:spcPct val="0"/>
              </a:spcAft>
              <a:buClrTx/>
              <a:buSzTx/>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Будет ли угощение афинянина отличаться от угощения спартанца?</a:t>
            </a:r>
            <a:endParaRPr kumimoji="0" lang="ru-RU" sz="2400" b="1" i="0" u="none" strike="noStrike" cap="none" normalizeH="0" baseline="0" dirty="0" smtClean="0">
              <a:ln>
                <a:noFill/>
              </a:ln>
              <a:solidFill>
                <a:schemeClr val="tx1"/>
              </a:solidFill>
              <a:effectLst/>
              <a:latin typeface="Arial" pitchFamily="34" charset="0"/>
            </a:endParaRPr>
          </a:p>
          <a:p>
            <a:pPr marL="0" marR="0" lvl="0" indent="182563"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66FF"/>
                </a:solidFill>
                <a:effectLst/>
                <a:latin typeface="Times New Roman" pitchFamily="18" charset="0"/>
                <a:ea typeface="Times New Roman" pitchFamily="18" charset="0"/>
                <a:cs typeface="Times New Roman" pitchFamily="18" charset="0"/>
              </a:rPr>
              <a:t>Подумайте, какая ошибка (неточность) допущена в условии предложенного задания.</a:t>
            </a:r>
            <a:endParaRPr kumimoji="0" lang="ru-RU" sz="2800" b="1" i="0" u="none" strike="noStrike" cap="none" normalizeH="0" baseline="0" dirty="0" smtClean="0">
              <a:ln>
                <a:noFill/>
              </a:ln>
              <a:solidFill>
                <a:srgbClr val="FF66FF"/>
              </a:solidFill>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714488"/>
            <a:ext cx="9072626" cy="2308324"/>
          </a:xfrm>
          <a:prstGeom prst="rect">
            <a:avLst/>
          </a:prstGeom>
        </p:spPr>
        <p:txBody>
          <a:bodyPr wrap="square">
            <a:spAutoFit/>
          </a:bodyPr>
          <a:lstStyle/>
          <a:p>
            <a:pPr lvl="0" indent="182563" eaLnBrk="0" fontAlgn="base" hangingPunct="0">
              <a:spcBef>
                <a:spcPct val="0"/>
              </a:spcBef>
              <a:spcAft>
                <a:spcPct val="0"/>
              </a:spcAft>
            </a:pPr>
            <a:r>
              <a:rPr kumimoji="0" lang="ru-RU"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Как вы понимаете греческие пословицы:</a:t>
            </a:r>
          </a:p>
          <a:p>
            <a:pPr lvl="0" indent="182563" eaLnBrk="0" fontAlgn="base" hangingPunct="0">
              <a:spcBef>
                <a:spcPct val="0"/>
              </a:spcBef>
              <a:spcAft>
                <a:spcPct val="0"/>
              </a:spcAf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«Человек человеку — божество»,</a:t>
            </a:r>
          </a:p>
          <a:p>
            <a:pPr lvl="0" indent="182563" eaLnBrk="0" fontAlgn="base" hangingPunct="0">
              <a:spcBef>
                <a:spcPct val="0"/>
              </a:spcBef>
              <a:spcAft>
                <a:spcPct val="0"/>
              </a:spcAft>
            </a:pPr>
            <a:r>
              <a:rPr kumimoji="0" lang="ru-RU" sz="36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«Еда в одиночку — это не обед, </a:t>
            </a:r>
          </a:p>
          <a:p>
            <a:pPr lvl="0" indent="182563" eaLnBrk="0" fontAlgn="base" hangingPunct="0">
              <a:spcBef>
                <a:spcPct val="0"/>
              </a:spcBef>
              <a:spcAft>
                <a:spcPct val="0"/>
              </a:spcAft>
            </a:pPr>
            <a:r>
              <a:rPr kumimoji="0" lang="ru-RU" sz="36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а кормежка»?</a:t>
            </a:r>
            <a:endParaRPr kumimoji="0" lang="ru-RU" sz="3600" b="1" i="0" u="none" strike="noStrike" cap="none" normalizeH="0" baseline="0" dirty="0" smtClean="0">
              <a:ln>
                <a:noFill/>
              </a:ln>
              <a:solidFill>
                <a:srgbClr val="00B050"/>
              </a:solidFill>
              <a:effectLst/>
              <a:latin typeface="Arial" pitchFamily="34" charset="0"/>
            </a:endParaRPr>
          </a:p>
        </p:txBody>
      </p:sp>
      <p:sp>
        <p:nvSpPr>
          <p:cNvPr id="3" name="Прямоугольник 2"/>
          <p:cNvSpPr/>
          <p:nvPr/>
        </p:nvSpPr>
        <p:spPr>
          <a:xfrm>
            <a:off x="767095" y="714356"/>
            <a:ext cx="7484101"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Практическое задание!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90083"/>
            <a:ext cx="9144000" cy="7232749"/>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9213"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66FF"/>
                </a:solidFill>
                <a:effectLst/>
                <a:latin typeface="Georgia" pitchFamily="18" charset="0"/>
                <a:ea typeface="Times New Roman" pitchFamily="18" charset="0"/>
                <a:cs typeface="Georgia" pitchFamily="18" charset="0"/>
              </a:rPr>
              <a:t>Прочитать и озаглавить:</a:t>
            </a:r>
            <a:endParaRPr kumimoji="0" lang="ru-RU" sz="2400" b="1" i="0" u="none" strike="noStrike" cap="none" normalizeH="0" baseline="0" dirty="0" smtClean="0">
              <a:ln>
                <a:noFill/>
              </a:ln>
              <a:solidFill>
                <a:srgbClr val="FF66FF"/>
              </a:solidFill>
              <a:effectLst/>
              <a:latin typeface="Arial" pitchFamily="34" charset="0"/>
            </a:endParaRPr>
          </a:p>
          <a:p>
            <a:pPr marL="0" marR="0" lvl="0" indent="49213"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Georgia" pitchFamily="18" charset="0"/>
                <a:ea typeface="Times New Roman" pitchFamily="18" charset="0"/>
                <a:cs typeface="Georgia" pitchFamily="18" charset="0"/>
              </a:rPr>
              <a:t>«</a:t>
            </a: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Афины не дали миру ни известных поэтесс, ни общественных деятельниц. Политическую жизнь Афин определяли мужчины.</a:t>
            </a:r>
          </a:p>
          <a:p>
            <a:pPr marL="0" marR="0" lvl="0" indent="4921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 У женщин свободы было меньше. Полноправными хозяевами они были в доме, а не в Народном собрании. Дома им подчинялись не только рабы, слуги, дети, но и мужья.</a:t>
            </a:r>
            <a:endParaRPr kumimoji="0" lang="ru-RU" sz="2000" b="1" i="0" u="none" strike="noStrike" cap="none" normalizeH="0" baseline="0" dirty="0" smtClean="0">
              <a:ln>
                <a:noFill/>
              </a:ln>
              <a:solidFill>
                <a:schemeClr val="tx2"/>
              </a:solidFill>
              <a:effectLst/>
              <a:latin typeface="Arial" pitchFamily="34" charset="0"/>
            </a:endParaRPr>
          </a:p>
          <a:p>
            <a:pPr marL="0" marR="0" lvl="0" indent="24130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Росписи на вазах позволяют думать, что хотя их жизнь не столь активна и насыщенна, как у мужчин, но и не однообразна. Известно, что женщины занимались прядением, вышиванием, воспитанием детей (мальчики до семи лет находились дома, а девочки </a:t>
            </a:r>
            <a:r>
              <a:rPr kumimoji="0" lang="ru-RU" sz="2000" b="1" i="0" u="none" strike="noStrike" cap="none" normalizeH="0" baseline="0" dirty="0" smtClean="0">
                <a:ln>
                  <a:noFill/>
                </a:ln>
                <a:solidFill>
                  <a:schemeClr val="tx2"/>
                </a:solidFill>
                <a:effectLst/>
                <a:latin typeface="Microsoft Sans Serif" pitchFamily="34" charset="0"/>
                <a:ea typeface="Times New Roman" pitchFamily="18" charset="0"/>
                <a:cs typeface="Microsoft Sans Serif" pitchFamily="34" charset="0"/>
              </a:rPr>
              <a:t>— </a:t>
            </a: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до замужества). На вазах изображаются женщины </a:t>
            </a:r>
            <a:r>
              <a:rPr kumimoji="0" lang="ru-RU" sz="2000" b="1" i="0" u="none" strike="noStrike" cap="none" normalizeH="0" baseline="0" dirty="0" smtClean="0">
                <a:ln>
                  <a:noFill/>
                </a:ln>
                <a:solidFill>
                  <a:schemeClr val="tx2"/>
                </a:solidFill>
                <a:effectLst/>
                <a:latin typeface="Microsoft Sans Serif" pitchFamily="34" charset="0"/>
                <a:ea typeface="Times New Roman" pitchFamily="18" charset="0"/>
                <a:cs typeface="Microsoft Sans Serif" pitchFamily="34" charset="0"/>
              </a:rPr>
              <a:t>, </a:t>
            </a: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принимающие ванну, делающие себе макияж, примеряющие украшения новые одежды, головные уборы и т. п.</a:t>
            </a:r>
            <a:endParaRPr kumimoji="0" lang="ru-RU" sz="2000" b="1" i="0" u="none" strike="noStrike" cap="none" normalizeH="0" baseline="0" dirty="0" smtClean="0">
              <a:ln>
                <a:noFill/>
              </a:ln>
              <a:solidFill>
                <a:schemeClr val="tx2"/>
              </a:solidFill>
              <a:effectLst/>
              <a:latin typeface="Arial" pitchFamily="34" charset="0"/>
            </a:endParaRPr>
          </a:p>
          <a:p>
            <a:pPr marL="0" marR="0" lvl="0" indent="24130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Рядовой афинянин был в быту неприхотлив. Он обходился самым </a:t>
            </a:r>
            <a:r>
              <a:rPr kumimoji="0" lang="ru-RU" sz="2000" b="1" i="0" u="none" strike="noStrike" cap="none" normalizeH="0" baseline="0" dirty="0" err="1" smtClean="0">
                <a:ln>
                  <a:noFill/>
                </a:ln>
                <a:solidFill>
                  <a:schemeClr val="tx2"/>
                </a:solidFill>
                <a:effectLst/>
                <a:latin typeface="Georgia" pitchFamily="18" charset="0"/>
                <a:ea typeface="Times New Roman" pitchFamily="18" charset="0"/>
                <a:cs typeface="Georgia" pitchFamily="18" charset="0"/>
              </a:rPr>
              <a:t>необ</a:t>
            </a: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 - </a:t>
            </a:r>
            <a:r>
              <a:rPr kumimoji="0" lang="ru-RU" sz="2000" b="1" i="0" u="none" strike="noStrike" cap="none" normalizeH="0" baseline="0" dirty="0" err="1" smtClean="0">
                <a:ln>
                  <a:noFill/>
                </a:ln>
                <a:solidFill>
                  <a:schemeClr val="tx2"/>
                </a:solidFill>
                <a:effectLst/>
                <a:latin typeface="Georgia" pitchFamily="18" charset="0"/>
                <a:ea typeface="Times New Roman" pitchFamily="18" charset="0"/>
                <a:cs typeface="Georgia" pitchFamily="18" charset="0"/>
              </a:rPr>
              <a:t>ходимым</a:t>
            </a:r>
            <a:r>
              <a:rPr kumimoji="0" lang="ru-RU" sz="2000" b="1" i="0" u="none" strike="noStrike" cap="none" normalizeH="0" baseline="0" dirty="0" smtClean="0">
                <a:ln>
                  <a:noFill/>
                </a:ln>
                <a:solidFill>
                  <a:schemeClr val="tx2"/>
                </a:solidFill>
                <a:effectLst/>
                <a:latin typeface="Georgia" pitchFamily="18" charset="0"/>
                <a:ea typeface="Times New Roman" pitchFamily="18" charset="0"/>
                <a:cs typeface="Georgia" pitchFamily="18" charset="0"/>
              </a:rPr>
              <a:t>. Пищу в Афинах готовили только свободные. Рабы еду не готовили. Излюбленным и наиболее распространенным блюдом было рыбное. Рыбу употребляли во всех видах: («сыра накрошат, молоком зальют, зеленью припорошат»), соленую, маринованную, вареную, под соусом, в салате и пр. К рыбе давали ячменные лепешки, лук, чеснок, инжир, дыни, салат, оливки. Соус брали куском лепешки. Руки вытирали хлебом и бросали его собакам. Ели греки полулежа, расположившись на обеденных ложах».</a:t>
            </a:r>
            <a:endParaRPr kumimoji="0" lang="ru-RU" sz="2000" b="1" i="0" u="none" strike="noStrike" cap="none" normalizeH="0" baseline="0" dirty="0" smtClean="0">
              <a:ln>
                <a:noFill/>
              </a:ln>
              <a:solidFill>
                <a:schemeClr val="tx2"/>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857232"/>
            <a:ext cx="6744474" cy="55092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8800" b="1" cap="none" spc="0" dirty="0" smtClean="0">
                <a:ln w="11430"/>
                <a:solidFill>
                  <a:srgbClr val="724804"/>
                </a:solidFill>
                <a:effectLst>
                  <a:outerShdw blurRad="50800" dist="39000" dir="5460000" algn="tl">
                    <a:srgbClr val="000000">
                      <a:alpha val="38000"/>
                    </a:srgbClr>
                  </a:outerShdw>
                </a:effectLst>
              </a:rPr>
              <a:t>Так о чём же</a:t>
            </a:r>
          </a:p>
          <a:p>
            <a:pPr algn="ctr"/>
            <a:r>
              <a:rPr lang="ru-RU" sz="8800" b="1" cap="none" spc="0" dirty="0" smtClean="0">
                <a:ln w="11430"/>
                <a:solidFill>
                  <a:srgbClr val="724804"/>
                </a:solidFill>
                <a:effectLst>
                  <a:outerShdw blurRad="50800" dist="39000" dir="5460000" algn="tl">
                    <a:srgbClr val="000000">
                      <a:alpha val="38000"/>
                    </a:srgbClr>
                  </a:outerShdw>
                </a:effectLst>
              </a:rPr>
              <a:t>пойдёт речь </a:t>
            </a:r>
          </a:p>
          <a:p>
            <a:pPr algn="ctr"/>
            <a:r>
              <a:rPr lang="ru-RU" sz="8800" b="1" cap="none" spc="0" dirty="0" smtClean="0">
                <a:ln w="11430"/>
                <a:solidFill>
                  <a:srgbClr val="724804"/>
                </a:solidFill>
                <a:effectLst>
                  <a:outerShdw blurRad="50800" dist="39000" dir="5460000" algn="tl">
                    <a:srgbClr val="000000">
                      <a:alpha val="38000"/>
                    </a:srgbClr>
                  </a:outerShdw>
                </a:effectLst>
              </a:rPr>
              <a:t>сегодня </a:t>
            </a:r>
          </a:p>
          <a:p>
            <a:pPr algn="ctr"/>
            <a:r>
              <a:rPr lang="ru-RU" sz="8800" b="1" cap="none" spc="0" dirty="0" smtClean="0">
                <a:ln w="11430"/>
                <a:solidFill>
                  <a:srgbClr val="724804"/>
                </a:solidFill>
                <a:effectLst>
                  <a:outerShdw blurRad="50800" dist="39000" dir="5460000" algn="tl">
                    <a:srgbClr val="000000">
                      <a:alpha val="38000"/>
                    </a:srgbClr>
                  </a:outerShdw>
                </a:effectLst>
              </a:rPr>
              <a:t>на уроке?</a:t>
            </a:r>
            <a:endParaRPr lang="ru-RU" sz="8800" b="1" cap="none" spc="0" dirty="0">
              <a:ln w="11430"/>
              <a:solidFill>
                <a:srgbClr val="724804"/>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6847" y="1285860"/>
            <a:ext cx="8344721" cy="452431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solidFill>
                  <a:srgbClr val="CC0066"/>
                </a:solidFill>
                <a:effectLst>
                  <a:outerShdw blurRad="50800" dist="39000" dir="5460000" algn="tl">
                    <a:srgbClr val="000000">
                      <a:alpha val="38000"/>
                    </a:srgbClr>
                  </a:outerShdw>
                </a:effectLst>
              </a:rPr>
              <a:t>Повседневная </a:t>
            </a:r>
          </a:p>
          <a:p>
            <a:pPr algn="ctr"/>
            <a:r>
              <a:rPr lang="ru-RU" sz="9600" b="1" cap="none" spc="0" dirty="0" smtClean="0">
                <a:ln w="11430"/>
                <a:solidFill>
                  <a:srgbClr val="CC0066"/>
                </a:solidFill>
                <a:effectLst>
                  <a:outerShdw blurRad="50800" dist="39000" dir="5460000" algn="tl">
                    <a:srgbClr val="000000">
                      <a:alpha val="38000"/>
                    </a:srgbClr>
                  </a:outerShdw>
                </a:effectLst>
              </a:rPr>
              <a:t>жизнь</a:t>
            </a:r>
          </a:p>
          <a:p>
            <a:pPr algn="ctr"/>
            <a:r>
              <a:rPr lang="ru-RU" sz="9600" b="1" dirty="0" smtClean="0">
                <a:ln w="11430"/>
                <a:solidFill>
                  <a:srgbClr val="CC0066"/>
                </a:solidFill>
                <a:effectLst>
                  <a:outerShdw blurRad="50800" dist="39000" dir="5460000" algn="tl">
                    <a:srgbClr val="000000">
                      <a:alpha val="38000"/>
                    </a:srgbClr>
                  </a:outerShdw>
                </a:effectLst>
              </a:rPr>
              <a:t>греков</a:t>
            </a:r>
            <a:endParaRPr lang="ru-RU" sz="9600" b="1" cap="none" spc="0" dirty="0">
              <a:ln w="11430"/>
              <a:solidFill>
                <a:srgbClr val="CC0066"/>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1928802"/>
            <a:ext cx="6929486" cy="39703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kumimoji="0" lang="ru-RU" sz="3600" b="1" i="0" u="none" strike="noStrike" normalizeH="0" baseline="0" dirty="0" smtClean="0">
                <a:ln w="11430"/>
                <a:solidFill>
                  <a:srgbClr val="724804"/>
                </a:solidFill>
                <a:effectLst>
                  <a:outerShdw blurRad="50800" dist="39000" dir="5460000" algn="tl">
                    <a:srgbClr val="000000">
                      <a:alpha val="38000"/>
                    </a:srgbClr>
                  </a:outerShdw>
                </a:effectLst>
                <a:latin typeface="Georgia" pitchFamily="18" charset="0"/>
                <a:ea typeface="Times New Roman" pitchFamily="18" charset="0"/>
                <a:cs typeface="Georgia" pitchFamily="18" charset="0"/>
              </a:rPr>
              <a:t>Что вам нравится и что не нравится в повседневной жизни греков?</a:t>
            </a:r>
          </a:p>
          <a:p>
            <a:pPr lvl="0" algn="ctr" fontAlgn="base">
              <a:spcBef>
                <a:spcPct val="0"/>
              </a:spcBef>
              <a:spcAft>
                <a:spcPct val="0"/>
              </a:spcAft>
            </a:pPr>
            <a:r>
              <a:rPr kumimoji="0" lang="ru-RU" sz="3600" b="1" i="0" u="none" strike="noStrike" normalizeH="0" baseline="0" dirty="0" smtClean="0">
                <a:ln w="11430"/>
                <a:solidFill>
                  <a:srgbClr val="724804"/>
                </a:solidFill>
                <a:effectLst>
                  <a:outerShdw blurRad="50800" dist="39000" dir="5460000" algn="tl">
                    <a:srgbClr val="000000">
                      <a:alpha val="38000"/>
                    </a:srgbClr>
                  </a:outerShdw>
                </a:effectLst>
                <a:latin typeface="Georgia" pitchFamily="18" charset="0"/>
                <a:ea typeface="Times New Roman" pitchFamily="18" charset="0"/>
                <a:cs typeface="Georgia" pitchFamily="18" charset="0"/>
              </a:rPr>
              <a:t> Из каких  источников ученые узнают о повседневной жизни греков?</a:t>
            </a:r>
            <a:endParaRPr kumimoji="0" lang="ru-RU" sz="3600" b="1" i="0" u="none" strike="noStrike" normalizeH="0" baseline="0" dirty="0" smtClean="0">
              <a:ln w="11430"/>
              <a:solidFill>
                <a:srgbClr val="724804"/>
              </a:solidFill>
              <a:effectLst>
                <a:outerShdw blurRad="50800" dist="39000" dir="5460000" algn="tl">
                  <a:srgbClr val="000000">
                    <a:alpha val="38000"/>
                  </a:srgbClr>
                </a:outerShdw>
              </a:effectLst>
              <a:latin typeface="Arial" pitchFamily="34" charset="0"/>
            </a:endParaRPr>
          </a:p>
        </p:txBody>
      </p:sp>
      <p:sp>
        <p:nvSpPr>
          <p:cNvPr id="4" name="Прямоугольник 3"/>
          <p:cNvSpPr/>
          <p:nvPr/>
        </p:nvSpPr>
        <p:spPr>
          <a:xfrm>
            <a:off x="1357290" y="785794"/>
            <a:ext cx="7458105" cy="923330"/>
          </a:xfrm>
          <a:prstGeom prst="rect">
            <a:avLst/>
          </a:prstGeom>
        </p:spPr>
        <p:txBody>
          <a:bodyPr wrap="square">
            <a:spAutoFit/>
          </a:bodyPr>
          <a:lstStyle/>
          <a:p>
            <a:pPr lvl="0" algn="ctr"/>
            <a:r>
              <a:rPr lang="ru-RU" sz="5400" b="1" dirty="0" smtClean="0">
                <a:ln w="1905"/>
                <a:gradFill>
                  <a:gsLst>
                    <a:gs pos="0">
                      <a:srgbClr val="E3AF5A">
                        <a:shade val="20000"/>
                        <a:satMod val="200000"/>
                      </a:srgbClr>
                    </a:gs>
                    <a:gs pos="78000">
                      <a:srgbClr val="E3AF5A">
                        <a:tint val="90000"/>
                        <a:shade val="89000"/>
                        <a:satMod val="220000"/>
                      </a:srgbClr>
                    </a:gs>
                    <a:gs pos="100000">
                      <a:srgbClr val="E3AF5A">
                        <a:tint val="12000"/>
                        <a:satMod val="255000"/>
                      </a:srgbClr>
                    </a:gs>
                  </a:gsLst>
                  <a:lin ang="5400000"/>
                </a:gradFill>
                <a:effectLst>
                  <a:innerShdw blurRad="69850" dist="43180" dir="5400000">
                    <a:srgbClr val="000000">
                      <a:alpha val="65000"/>
                    </a:srgbClr>
                  </a:innerShdw>
                </a:effectLst>
              </a:rPr>
              <a:t>Проблемное задание!</a:t>
            </a:r>
            <a:endParaRPr lang="ru-RU" sz="5400" b="1" dirty="0">
              <a:ln w="1905"/>
              <a:gradFill>
                <a:gsLst>
                  <a:gs pos="0">
                    <a:srgbClr val="E3AF5A">
                      <a:shade val="20000"/>
                      <a:satMod val="200000"/>
                    </a:srgbClr>
                  </a:gs>
                  <a:gs pos="78000">
                    <a:srgbClr val="E3AF5A">
                      <a:tint val="90000"/>
                      <a:shade val="89000"/>
                      <a:satMod val="220000"/>
                    </a:srgbClr>
                  </a:gs>
                  <a:gs pos="100000">
                    <a:srgbClr val="E3AF5A">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571480"/>
            <a:ext cx="6864700"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Цели и задачи урока: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714348" y="1285860"/>
            <a:ext cx="2213811" cy="923330"/>
          </a:xfrm>
          <a:prstGeom prst="rect">
            <a:avLst/>
          </a:prstGeom>
          <a:noFill/>
        </p:spPr>
        <p:txBody>
          <a:bodyPr wrap="none" lIns="91440" tIns="45720" rIns="91440" bIns="45720">
            <a:spAutoFit/>
          </a:bodyPr>
          <a:lstStyle/>
          <a:p>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Знать:</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Прямоугольник 3"/>
          <p:cNvSpPr/>
          <p:nvPr/>
        </p:nvSpPr>
        <p:spPr>
          <a:xfrm>
            <a:off x="4286248" y="3786190"/>
            <a:ext cx="235122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Уметь:</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642910" y="2000240"/>
            <a:ext cx="8353569" cy="2677656"/>
          </a:xfrm>
          <a:prstGeom prst="rect">
            <a:avLst/>
          </a:prstGeom>
          <a:noFill/>
        </p:spPr>
        <p:txBody>
          <a:bodyPr wrap="none" rtlCol="0">
            <a:spAutoFit/>
          </a:bodyPr>
          <a:lstStyle/>
          <a:p>
            <a:r>
              <a:rPr lang="ru-RU" sz="2800" b="1" dirty="0" smtClean="0"/>
              <a:t>Как можно больше о повседневной жизни греков: </a:t>
            </a:r>
          </a:p>
          <a:p>
            <a:pPr>
              <a:buFont typeface="Wingdings" pitchFamily="2" charset="2"/>
              <a:buChar char="Ø"/>
            </a:pPr>
            <a:r>
              <a:rPr lang="ru-RU" sz="2800" b="1" dirty="0" smtClean="0"/>
              <a:t>Чем занимались?</a:t>
            </a:r>
          </a:p>
          <a:p>
            <a:pPr>
              <a:buFont typeface="Wingdings" pitchFamily="2" charset="2"/>
              <a:buChar char="Ø"/>
            </a:pPr>
            <a:r>
              <a:rPr lang="ru-RU" sz="2800" b="1" dirty="0" smtClean="0"/>
              <a:t>Как проводили  свободное время?</a:t>
            </a:r>
          </a:p>
          <a:p>
            <a:pPr>
              <a:buFont typeface="Wingdings" pitchFamily="2" charset="2"/>
              <a:buChar char="Ø"/>
            </a:pPr>
            <a:r>
              <a:rPr lang="ru-RU" sz="2800" b="1" dirty="0" smtClean="0"/>
              <a:t>Что носили?</a:t>
            </a:r>
          </a:p>
          <a:p>
            <a:pPr>
              <a:buFont typeface="Wingdings" pitchFamily="2" charset="2"/>
              <a:buChar char="Ø"/>
            </a:pPr>
            <a:r>
              <a:rPr lang="ru-RU" sz="2800" b="1" dirty="0" smtClean="0"/>
              <a:t>Чем питались?</a:t>
            </a:r>
          </a:p>
          <a:p>
            <a:pPr>
              <a:buFont typeface="Wingdings" pitchFamily="2" charset="2"/>
              <a:buChar char="Ø"/>
            </a:pPr>
            <a:r>
              <a:rPr lang="ru-RU" sz="2800" b="1" dirty="0" smtClean="0"/>
              <a:t>Где и как жили?</a:t>
            </a:r>
            <a:endParaRPr lang="ru-RU" sz="2800" b="1" dirty="0"/>
          </a:p>
        </p:txBody>
      </p:sp>
      <p:sp>
        <p:nvSpPr>
          <p:cNvPr id="6" name="TextBox 5"/>
          <p:cNvSpPr txBox="1"/>
          <p:nvPr/>
        </p:nvSpPr>
        <p:spPr>
          <a:xfrm>
            <a:off x="1357290" y="4611231"/>
            <a:ext cx="7968463" cy="2246769"/>
          </a:xfrm>
          <a:prstGeom prst="rect">
            <a:avLst/>
          </a:prstGeom>
          <a:noFill/>
        </p:spPr>
        <p:txBody>
          <a:bodyPr wrap="none" rtlCol="0">
            <a:spAutoFit/>
          </a:bodyPr>
          <a:lstStyle/>
          <a:p>
            <a:pPr>
              <a:buFont typeface="Wingdings" pitchFamily="2" charset="2"/>
              <a:buChar char="ü"/>
            </a:pPr>
            <a:r>
              <a:rPr lang="ru-RU" sz="2800" b="1" dirty="0" smtClean="0">
                <a:solidFill>
                  <a:srgbClr val="CC0066"/>
                </a:solidFill>
              </a:rPr>
              <a:t>Описывать жизнь и быт древних греков;</a:t>
            </a:r>
          </a:p>
          <a:p>
            <a:pPr>
              <a:buFont typeface="Wingdings" pitchFamily="2" charset="2"/>
              <a:buChar char="ü"/>
            </a:pPr>
            <a:r>
              <a:rPr lang="ru-RU" sz="2800" b="1" dirty="0" smtClean="0">
                <a:solidFill>
                  <a:srgbClr val="CC0066"/>
                </a:solidFill>
              </a:rPr>
              <a:t>Находить необходимые сведения в различных</a:t>
            </a:r>
          </a:p>
          <a:p>
            <a:r>
              <a:rPr lang="ru-RU" sz="2800" b="1" dirty="0" smtClean="0">
                <a:solidFill>
                  <a:srgbClr val="CC0066"/>
                </a:solidFill>
              </a:rPr>
              <a:t>    источниках;</a:t>
            </a:r>
          </a:p>
          <a:p>
            <a:pPr>
              <a:buFont typeface="Wingdings" pitchFamily="2" charset="2"/>
              <a:buChar char="ü"/>
            </a:pPr>
            <a:r>
              <a:rPr lang="ru-RU" sz="2800" b="1" dirty="0" smtClean="0">
                <a:solidFill>
                  <a:srgbClr val="CC0066"/>
                </a:solidFill>
              </a:rPr>
              <a:t>Делать обобщающие выводы и подтверждать </a:t>
            </a:r>
          </a:p>
          <a:p>
            <a:r>
              <a:rPr lang="ru-RU" sz="2800" b="1" dirty="0" smtClean="0">
                <a:solidFill>
                  <a:srgbClr val="CC0066"/>
                </a:solidFill>
              </a:rPr>
              <a:t>   их примерами;</a:t>
            </a:r>
            <a:endParaRPr lang="ru-RU" sz="2800" b="1" dirty="0">
              <a:solidFill>
                <a:srgbClr val="CC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785794"/>
            <a:ext cx="6835910" cy="923330"/>
          </a:xfrm>
          <a:prstGeom prst="rect">
            <a:avLst/>
          </a:prstGeom>
          <a:noFill/>
        </p:spPr>
        <p:txBody>
          <a:bodyPr wrap="none" lIns="91440" tIns="45720" rIns="91440" bIns="45720">
            <a:spAutoFit/>
          </a:bodyPr>
          <a:lstStyle/>
          <a:p>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Проблемное задание!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336536" y="1714488"/>
            <a:ext cx="9488238" cy="50783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CC0066"/>
                </a:solidFill>
                <a:effectLst>
                  <a:outerShdw blurRad="50800" dist="39000" dir="5460000" algn="tl">
                    <a:srgbClr val="000000">
                      <a:alpha val="38000"/>
                    </a:srgbClr>
                  </a:outerShdw>
                </a:effectLst>
              </a:rPr>
              <a:t>Дать определение </a:t>
            </a:r>
          </a:p>
          <a:p>
            <a:pPr algn="ctr"/>
            <a:r>
              <a:rPr lang="ru-RU" sz="5400" b="1" dirty="0">
                <a:ln w="11430"/>
                <a:solidFill>
                  <a:srgbClr val="CC0066"/>
                </a:solidFill>
                <a:effectLst>
                  <a:outerShdw blurRad="50800" dist="39000" dir="5460000" algn="tl">
                    <a:srgbClr val="000000">
                      <a:alpha val="38000"/>
                    </a:srgbClr>
                  </a:outerShdw>
                </a:effectLst>
              </a:rPr>
              <a:t>т</a:t>
            </a:r>
            <a:r>
              <a:rPr lang="ru-RU" sz="5400" b="1" cap="none" spc="0" dirty="0" smtClean="0">
                <a:ln w="11430"/>
                <a:solidFill>
                  <a:srgbClr val="CC0066"/>
                </a:solidFill>
                <a:effectLst>
                  <a:outerShdw blurRad="50800" dist="39000" dir="5460000" algn="tl">
                    <a:srgbClr val="000000">
                      <a:alpha val="38000"/>
                    </a:srgbClr>
                  </a:outerShdw>
                </a:effectLst>
              </a:rPr>
              <a:t>ерминов</a:t>
            </a:r>
          </a:p>
          <a:p>
            <a:pPr algn="ctr"/>
            <a:r>
              <a:rPr lang="ru-RU" sz="5400" b="1" dirty="0">
                <a:ln w="11430"/>
                <a:solidFill>
                  <a:srgbClr val="CC0066"/>
                </a:solidFill>
                <a:effectLst>
                  <a:outerShdw blurRad="50800" dist="39000" dir="5460000" algn="tl">
                    <a:srgbClr val="000000">
                      <a:alpha val="38000"/>
                    </a:srgbClr>
                  </a:outerShdw>
                </a:effectLst>
              </a:rPr>
              <a:t>и</a:t>
            </a:r>
            <a:r>
              <a:rPr lang="ru-RU" sz="5400" b="1" dirty="0" smtClean="0">
                <a:ln w="11430"/>
                <a:solidFill>
                  <a:srgbClr val="CC0066"/>
                </a:solidFill>
                <a:effectLst>
                  <a:outerShdw blurRad="50800" dist="39000" dir="5460000" algn="tl">
                    <a:srgbClr val="000000">
                      <a:alpha val="38000"/>
                    </a:srgbClr>
                  </a:outerShdw>
                </a:effectLst>
              </a:rPr>
              <a:t> объяснить</a:t>
            </a:r>
          </a:p>
          <a:p>
            <a:r>
              <a:rPr lang="ru-RU" sz="5200" b="1" dirty="0">
                <a:ln w="11430"/>
                <a:solidFill>
                  <a:srgbClr val="724804"/>
                </a:solidFill>
                <a:effectLst>
                  <a:outerShdw blurRad="50800" dist="39000" dir="5460000" algn="tl">
                    <a:srgbClr val="000000">
                      <a:alpha val="38000"/>
                    </a:srgbClr>
                  </a:outerShdw>
                </a:effectLst>
              </a:rPr>
              <a:t>к</a:t>
            </a:r>
            <a:r>
              <a:rPr lang="ru-RU" sz="5200" b="1" cap="none" spc="0" dirty="0" smtClean="0">
                <a:ln w="11430"/>
                <a:solidFill>
                  <a:srgbClr val="724804"/>
                </a:solidFill>
                <a:effectLst>
                  <a:outerShdw blurRad="50800" dist="39000" dir="5460000" algn="tl">
                    <a:srgbClr val="000000">
                      <a:alpha val="38000"/>
                    </a:srgbClr>
                  </a:outerShdw>
                </a:effectLst>
              </a:rPr>
              <a:t>аким образом повседневная </a:t>
            </a:r>
          </a:p>
          <a:p>
            <a:pPr algn="ctr"/>
            <a:r>
              <a:rPr lang="ru-RU" sz="5200" b="1" cap="none" spc="0" dirty="0" smtClean="0">
                <a:ln w="11430"/>
                <a:solidFill>
                  <a:srgbClr val="724804"/>
                </a:solidFill>
                <a:effectLst>
                  <a:outerShdw blurRad="50800" dist="39000" dir="5460000" algn="tl">
                    <a:srgbClr val="000000">
                      <a:alpha val="38000"/>
                    </a:srgbClr>
                  </a:outerShdw>
                </a:effectLst>
              </a:rPr>
              <a:t>жизнь греков была</a:t>
            </a:r>
          </a:p>
          <a:p>
            <a:pPr algn="ctr"/>
            <a:r>
              <a:rPr lang="ru-RU" sz="5200" b="1" dirty="0">
                <a:ln w="11430"/>
                <a:solidFill>
                  <a:srgbClr val="724804"/>
                </a:solidFill>
                <a:effectLst>
                  <a:outerShdw blurRad="50800" dist="39000" dir="5460000" algn="tl">
                    <a:srgbClr val="000000">
                      <a:alpha val="38000"/>
                    </a:srgbClr>
                  </a:outerShdw>
                </a:effectLst>
              </a:rPr>
              <a:t>с</a:t>
            </a:r>
            <a:r>
              <a:rPr lang="ru-RU" sz="5200" b="1" dirty="0" smtClean="0">
                <a:ln w="11430"/>
                <a:solidFill>
                  <a:srgbClr val="724804"/>
                </a:solidFill>
                <a:effectLst>
                  <a:outerShdw blurRad="50800" dist="39000" dir="5460000" algn="tl">
                    <a:srgbClr val="000000">
                      <a:alpha val="38000"/>
                    </a:srgbClr>
                  </a:outerShdw>
                </a:effectLst>
              </a:rPr>
              <a:t>вязана с ними?</a:t>
            </a:r>
            <a:endParaRPr lang="ru-RU" sz="5200" b="1" cap="none" spc="0" dirty="0">
              <a:ln w="11430"/>
              <a:solidFill>
                <a:srgbClr val="724804"/>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ирода">
  <a:themeElements>
    <a:clrScheme name="Тема Offic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Тема Offic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Тема Offic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Тема Offic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Тема Offic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Природа</Template>
  <TotalTime>152</TotalTime>
  <Words>2216</Words>
  <Application>Microsoft Office PowerPoint</Application>
  <PresentationFormat>Экран (4:3)</PresentationFormat>
  <Paragraphs>126</Paragraphs>
  <Slides>33</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Природа</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Мужская одежда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19</cp:revision>
  <dcterms:created xsi:type="dcterms:W3CDTF">2012-03-11T17:33:16Z</dcterms:created>
  <dcterms:modified xsi:type="dcterms:W3CDTF">2013-03-14T17:53:30Z</dcterms:modified>
</cp:coreProperties>
</file>