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9" r:id="rId8"/>
    <p:sldId id="261" r:id="rId9"/>
    <p:sldId id="262" r:id="rId10"/>
    <p:sldId id="264" r:id="rId11"/>
    <p:sldId id="266" r:id="rId12"/>
    <p:sldId id="265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DD4B-8C8E-433D-A07F-20AB4AC3951F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3873-B5BB-4443-9EEE-C031F81564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golink/edu-lider.ru/%D0%BA%D0%B0%D0%BA-%D1%81%D0%BE%D0%B7%D0%B4%D0%B0%D1%82%D1%8C-%D0%B8%D0%BC%D0%B8%D0%B4%D0%B6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shkolu.ru/golink/edu-lider.ru/41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kern="1800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Times New Roman"/>
              </a:rPr>
              <a:t>Имидж учителя</a:t>
            </a:r>
            <a:endParaRPr lang="ru-RU" sz="6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3168352" cy="27545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3535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792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Голос</a:t>
            </a:r>
          </a:p>
          <a:p>
            <a:r>
              <a:rPr lang="ru-RU" sz="2000" b="1" dirty="0">
                <a:latin typeface="Century Gothic" pitchFamily="34" charset="0"/>
              </a:rPr>
              <a:t>·       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    Голос – это  главное орудие труда  педагога на уроках, внеклассных занятиях, родительских собраниях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. Над своим звуковым имиджем нужно  постоянно работать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Голосом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можно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  увлечь, овладеть вниманием  аудитории  при условии  использования правильной дикции, тона, громкости, выразительности. Если использовать в голосе повышенные, невротические тона, это отталкивает и раздражает  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аудиторию</a:t>
            </a:r>
            <a:endParaRPr lang="ru-RU" sz="20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8459"/>
            <a:ext cx="2857500" cy="1924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417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C00000"/>
                </a:solidFill>
                <a:latin typeface="Century Gothic" pitchFamily="34" charset="0"/>
              </a:rPr>
              <a:t>Арома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-имидж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 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Запах  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– это  сигнал о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социальном статусе  человека, один из главных  показателей того, из какого социального слоя человек ( дорогие духи  бизнес-леди, например)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Запах  сильно действует на подсознание. Дети привыкают к запаху любимого учителя.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Арома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- имидж включает в себя аромат классной комнаты, запах духов учителя, запах свежести проветриваемого помещения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259358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Случается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,  что   имеются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все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 элементы правильного  имиджа , но он все-равно не дает желаемого </a:t>
            </a:r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результата. 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Возможно, вам  не хватает  самого главного  аспекта вашего личного успешного  имиджа  – привлекательности в глазах окружающих.</a:t>
            </a:r>
          </a:p>
          <a:p>
            <a:pPr algn="ctr"/>
            <a:r>
              <a:rPr lang="ru-RU" sz="2000" b="1" u="sng" dirty="0">
                <a:solidFill>
                  <a:srgbClr val="C00000"/>
                </a:solidFill>
                <a:latin typeface="Century Gothic" pitchFamily="34" charset="0"/>
              </a:rPr>
              <a:t>Привлекательные люди: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естественно ведут себя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дружелюбны, с ними легко общаться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уверены в себе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умеют легко  вызывать человека на разговор о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нем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          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самом;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часто и  искренне улыбаются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имеют  хорошее чувство юмора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часто и   искренне  говорят комплименты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знают нормы  этикета  и следуют им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способны  посмеяться над собой </a:t>
            </a:r>
          </a:p>
          <a:p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·          </a:t>
            </a:r>
            <a:r>
              <a:rPr lang="ru-RU" sz="2000" b="1" dirty="0" err="1">
                <a:solidFill>
                  <a:srgbClr val="002060"/>
                </a:solidFill>
                <a:latin typeface="Century Gothic" pitchFamily="34" charset="0"/>
              </a:rPr>
              <a:t>понимают,что</a:t>
            </a:r>
            <a:r>
              <a:rPr lang="ru-RU" sz="2000" b="1" dirty="0">
                <a:solidFill>
                  <a:srgbClr val="002060"/>
                </a:solidFill>
                <a:latin typeface="Century Gothic" pitchFamily="34" charset="0"/>
              </a:rPr>
              <a:t> возможности  человека  ограничены, и  не на все вопросы  есть ответы </a:t>
            </a:r>
          </a:p>
        </p:txBody>
      </p:sp>
    </p:spTree>
    <p:extLst>
      <p:ext uri="{BB962C8B-B14F-4D97-AF65-F5344CB8AC3E}">
        <p14:creationId xmlns:p14="http://schemas.microsoft.com/office/powerpoint/2010/main" val="43820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895" y="692696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Стратегия  технологии успешного имиджа учителя</a:t>
            </a:r>
            <a:r>
              <a:rPr lang="ru-RU" dirty="0">
                <a:solidFill>
                  <a:srgbClr val="C00000"/>
                </a:solidFill>
                <a:latin typeface="Century Gothic" pitchFamily="34" charset="0"/>
              </a:rPr>
              <a:t> </a:t>
            </a:r>
            <a:r>
              <a:rPr lang="ru-RU" i="1" dirty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i="1" dirty="0">
                <a:solidFill>
                  <a:srgbClr val="C00000"/>
                </a:solidFill>
                <a:latin typeface="Century Gothic" pitchFamily="34" charset="0"/>
              </a:rPr>
            </a:br>
            <a:endParaRPr lang="ru-RU" i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Century Gothic" pitchFamily="34" charset="0"/>
              </a:rPr>
              <a:t>1</a:t>
            </a:r>
            <a:r>
              <a:rPr lang="ru-RU" b="1" i="1" dirty="0">
                <a:solidFill>
                  <a:srgbClr val="002060"/>
                </a:solidFill>
                <a:latin typeface="Century Gothic" pitchFamily="34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  Найдите свой  смысл жизни, поставьте планку потребностей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2. Проведите  инвентаризацию своих способностей и возможностей, Сделайте анализ того, что имеете и что можете сами  изменить к лучшему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3. Развивайте чувство собственного достоинства , избавьтесь  от заниженной или завышенной самооценки. Возможно, нужно  избавиться от невротического </a:t>
            </a:r>
            <a:r>
              <a:rPr lang="ru-RU" b="1" dirty="0" err="1">
                <a:solidFill>
                  <a:srgbClr val="002060"/>
                </a:solidFill>
                <a:latin typeface="Century Gothic" pitchFamily="34" charset="0"/>
              </a:rPr>
              <a:t>поведения.Оно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  препятствует   созданию  успешного  имиджа.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4. Ваши правила: самовоспитание, самоорганизация, самоконтроль,  самообразование, то есть, постоянный интерес к профессиональному росту, к науке, к психологии .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5. Найдите  свои  методы мотивации  к успеху, отмечайте  и гордитесь   вашим  каждым  шагом  вперед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6. Развивайте позитивное мышление, способность превращать неудачу в успех</a:t>
            </a:r>
            <a:br>
              <a:rPr lang="ru-RU" b="1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7. Работайте  над своим духовным содержанием, только соблюдая   духовные законы , вы  найдете путь к успеху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92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В каждой профессии есть свои «нельзя». Есть они и в учительской профессии: </a:t>
            </a:r>
            <a:r>
              <a:rPr lang="ru-RU" sz="2000" b="1" u="sng" dirty="0" smtClean="0">
                <a:solidFill>
                  <a:srgbClr val="C00000"/>
                </a:solidFill>
                <a:latin typeface="Century Gothic" pitchFamily="34" charset="0"/>
              </a:rPr>
              <a:t>учитель не должен быть серым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entury Gothic" pitchFamily="34" charset="0"/>
              </a:rPr>
              <a:t> Как точно заметил С.Л. Соловейчик: «Рядовой учитель – не очень законное сочетание слов: учитель не может быть рядовым, в противном случае он не учитель…Подавший заявление в педагогический институт по сути берет на себя обязанности стать идеалом человека хотя бы для будущих учеников».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Century Gothic" pitchFamily="34" charset="0"/>
              </a:rPr>
              <a:t>Учитель – это не только профессия, это – жизненное кредо. Такой ли вы  Учитель, зависит только от вас.</a:t>
            </a:r>
            <a:endParaRPr lang="ru-RU" sz="20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2"/>
          <a:stretch/>
        </p:blipFill>
        <p:spPr bwMode="auto">
          <a:xfrm>
            <a:off x="2963230" y="4170571"/>
            <a:ext cx="3289548" cy="22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14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none" strike="noStrike" dirty="0" smtClean="0">
                <a:solidFill>
                  <a:srgbClr val="D26800"/>
                </a:solidFill>
                <a:effectLst/>
                <a:latin typeface="Century Gothic" pitchFamily="34" charset="0"/>
                <a:ea typeface="Times New Roman"/>
                <a:cs typeface="Times New Roman"/>
                <a:hlinkClick r:id="rId2"/>
              </a:rPr>
              <a:t>Имидж</a:t>
            </a:r>
            <a:r>
              <a:rPr lang="ru-RU" sz="2800" u="sng" dirty="0" smtClean="0">
                <a:solidFill>
                  <a:srgbClr val="339933"/>
                </a:solidFill>
                <a:effectLst/>
                <a:latin typeface="Century Gothic" pitchFamily="34" charset="0"/>
                <a:ea typeface="Times New Roman"/>
                <a:cs typeface="Times New Roman"/>
                <a:hlinkClick r:id="rId2"/>
              </a:rPr>
              <a:t> </a:t>
            </a:r>
            <a:r>
              <a:rPr lang="ru-RU" sz="2800" u="none" strike="noStrike" dirty="0" smtClean="0">
                <a:solidFill>
                  <a:srgbClr val="D26800"/>
                </a:solidFill>
                <a:effectLst/>
                <a:latin typeface="Century Gothic" pitchFamily="34" charset="0"/>
                <a:ea typeface="Times New Roman"/>
                <a:cs typeface="Times New Roman"/>
                <a:hlinkClick r:id="rId2"/>
              </a:rPr>
              <a:t> </a:t>
            </a:r>
            <a:r>
              <a:rPr lang="ru-RU" sz="2800" dirty="0" smtClean="0">
                <a:solidFill>
                  <a:srgbClr val="226644"/>
                </a:solidFill>
                <a:effectLst/>
                <a:latin typeface="Century Gothic" pitchFamily="34" charset="0"/>
                <a:ea typeface="Times New Roman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</a:rPr>
              <a:t>это  целенаправленно созданный образ какого-либо лица, явления, предмета, Он  фиксирует  определенные характеристики и  оказывает  эмоционально-психологическое воздействие на окружающих</a:t>
            </a:r>
            <a:endParaRPr lang="ru-RU" sz="28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pic>
        <p:nvPicPr>
          <p:cNvPr id="1028" name="Picture 4" descr="C:\Documents and Settings\Admin\Мои документы\имидж-педагог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24071"/>
            <a:ext cx="4176464" cy="236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956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51344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Имидж, который  постоянно  не подкрепляется в реальности, не имеет смысла. Для педагога  как  профессионала важен контакт с окружающим миром. Поэтому главной  составляющей  его имиджа являются</a:t>
            </a:r>
            <a:r>
              <a:rPr lang="ru-RU" dirty="0"/>
              <a:t>: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1.       высокая самооценка и уверенность в себе 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2.       позитивный  взгляд на мир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3.       социальная и личная ответственность за реальные  дела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4.       желание меняться  в  соответствии с велениями времени</a:t>
            </a:r>
          </a:p>
          <a:p>
            <a:pPr algn="ctr"/>
            <a:r>
              <a:rPr lang="ru-RU" sz="2400" b="1" dirty="0">
                <a:latin typeface="Century Gothic" pitchFamily="34" charset="0"/>
              </a:rPr>
              <a:t>5.       умение  разумно </a:t>
            </a:r>
            <a:r>
              <a:rPr lang="ru-RU" sz="2400" b="1" dirty="0" smtClean="0">
                <a:latin typeface="Century Gothic" pitchFamily="34" charset="0"/>
              </a:rPr>
              <a:t>рисковать</a:t>
            </a:r>
          </a:p>
          <a:p>
            <a:pPr algn="ctr"/>
            <a:endParaRPr lang="ru-RU" sz="2400" b="1" dirty="0">
              <a:latin typeface="Century Gothic" pitchFamily="34" charset="0"/>
            </a:endParaRPr>
          </a:p>
          <a:p>
            <a:r>
              <a:rPr lang="ru-RU" b="1" i="1" dirty="0">
                <a:solidFill>
                  <a:srgbClr val="FF0000"/>
                </a:solidFill>
                <a:latin typeface="Century Gothic" pitchFamily="34" charset="0"/>
              </a:rPr>
              <a:t>Если ваша  жизненная  установка не способствует успеху , измените ее, измените свой имидж – тогда   и вас ожидает успех!</a:t>
            </a:r>
          </a:p>
        </p:txBody>
      </p:sp>
    </p:spTree>
    <p:extLst>
      <p:ext uri="{BB962C8B-B14F-4D97-AF65-F5344CB8AC3E}">
        <p14:creationId xmlns:p14="http://schemas.microsoft.com/office/powerpoint/2010/main" val="132613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445" y="1063959"/>
            <a:ext cx="7920880" cy="346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Учитель начинается с того, как он выглядит. В структуре имиджа профессионала, выделяются компоненты: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  внешний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  процессуальный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24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  внутренний </a:t>
            </a:r>
            <a:endParaRPr lang="ru-RU" sz="24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Внешняя составляющая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Arial"/>
                <a:ea typeface="Times New Roman"/>
                <a:cs typeface="Times New Roman"/>
              </a:rPr>
              <a:t>  — это мимика, жесты, тембр и сила голоса, одежда, манеры, походка.</a:t>
            </a:r>
            <a:endParaRPr lang="ru-RU" sz="2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 descr="2717715-60633e870175db8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27946"/>
            <a:ext cx="2029940" cy="2009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941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5622" y="725591"/>
            <a:ext cx="7960834" cy="54207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</a:rPr>
              <a:t>Требования  к  </a:t>
            </a:r>
            <a:r>
              <a:rPr lang="ru-RU" sz="28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Times New Roman"/>
                <a:cs typeface="Times New Roman"/>
                <a:hlinkClick r:id="rId2"/>
              </a:rPr>
              <a:t>внешнему  виду  педагога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7662"/>
            <a:ext cx="8136904" cy="4841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Культура одежды  является визитной карточкой учителя. </a:t>
            </a:r>
            <a:endParaRPr lang="ru-RU" sz="1600" b="1" dirty="0" smtClean="0">
              <a:solidFill>
                <a:srgbClr val="C0000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8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</a:t>
            </a:r>
            <a:r>
              <a:rPr lang="ru-RU" sz="8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Стиль одежды</a:t>
            </a: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.Классический, несколько  консервативный вид предпочтительнее, чем сверхмодные одежды Внешний вид педагога   должен быть элегантен, аккуратен, чистый, опрятный .  Он   должен внушать уважение , вызывать доверие. Одежда должна быть удобной, но не противоречить общепринятым нормам приличия.</a:t>
            </a:r>
            <a:endParaRPr lang="ru-RU" sz="1600" b="1" dirty="0" smtClean="0">
              <a:solidFill>
                <a:srgbClr val="00206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  <a:p>
            <a:pPr indent="-228600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Arial"/>
              </a:rPr>
              <a:t>· </a:t>
            </a:r>
            <a:r>
              <a:rPr lang="ru-RU" sz="8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       </a:t>
            </a:r>
            <a:r>
              <a:rPr lang="ru-RU" sz="800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Силуэт одежды</a:t>
            </a:r>
            <a:r>
              <a:rPr lang="ru-RU" sz="1200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/>
                <a:latin typeface="Century Gothic" pitchFamily="34" charset="0"/>
                <a:ea typeface="Times New Roman"/>
                <a:cs typeface="Times New Roman"/>
              </a:rPr>
              <a:t>. Большинство людей  воспринимают  респектабельный костюм как   свидетельство  солидного статуса  его  владельца.  К респектабельному  стилю не относятся  джемпер, свитер (особенно пушистый), джинсы  или мягкие брюки, пышные платья с оборками и кружевами. В обыденном сознании   людей такие  элементы, округляющие силуэт, свидетельствуют  о низком социальном статусе его владельца. </a:t>
            </a:r>
            <a:endParaRPr lang="ru-RU" sz="1600" b="1" dirty="0">
              <a:solidFill>
                <a:srgbClr val="002060"/>
              </a:solidFill>
              <a:effectLst/>
              <a:latin typeface="Century Gothic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5592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Форма одежды</a:t>
            </a:r>
            <a:r>
              <a:rPr lang="ru-RU" sz="2000" b="1" dirty="0">
                <a:latin typeface="Century Gothic" pitchFamily="34" charset="0"/>
              </a:rPr>
              <a:t> . Идеальная  форма одежды для учителя та, что  способствует концентрации внимания учеников не на изучении особенностей одежды, а  на усвоении материала. Такой одеждой является деловой костюм. </a:t>
            </a:r>
            <a:r>
              <a:rPr lang="ru-RU" sz="2000" b="1" dirty="0" smtClean="0">
                <a:latin typeface="Century Gothic" pitchFamily="34" charset="0"/>
              </a:rPr>
              <a:t> . </a:t>
            </a:r>
            <a:r>
              <a:rPr lang="ru-RU" sz="2000" b="1" dirty="0">
                <a:latin typeface="Century Gothic" pitchFamily="34" charset="0"/>
              </a:rPr>
              <a:t>К деловому костюму относится   пиджак с юбкой или брюками и блузку. Это может быть также красивое, элегантное, но деловое  платье.</a:t>
            </a:r>
          </a:p>
          <a:p>
            <a:r>
              <a:rPr lang="ru-RU" sz="2000" b="1" dirty="0">
                <a:latin typeface="Century Gothic" pitchFamily="34" charset="0"/>
              </a:rPr>
              <a:t>·         </a:t>
            </a:r>
            <a:r>
              <a:rPr lang="ru-RU" sz="2000" b="1" dirty="0">
                <a:solidFill>
                  <a:srgbClr val="C00000"/>
                </a:solidFill>
                <a:latin typeface="Century Gothic" pitchFamily="34" charset="0"/>
              </a:rPr>
              <a:t> Цвет одежды</a:t>
            </a:r>
            <a:r>
              <a:rPr lang="ru-RU" sz="2000" b="1" dirty="0">
                <a:latin typeface="Century Gothic" pitchFamily="34" charset="0"/>
              </a:rPr>
              <a:t>. Учитель может корректировать свой имидж, улучшить его</a:t>
            </a:r>
            <a:r>
              <a:rPr lang="ru-RU" sz="2000" b="1" dirty="0" smtClean="0">
                <a:latin typeface="Century Gothic" pitchFamily="34" charset="0"/>
              </a:rPr>
              <a:t>, меняя </a:t>
            </a:r>
            <a:r>
              <a:rPr lang="ru-RU" sz="2000" b="1" dirty="0">
                <a:latin typeface="Century Gothic" pitchFamily="34" charset="0"/>
              </a:rPr>
              <a:t>свои цвета в одежде .Общепринято, что  черный, белый и серый цвета поднимают статус личности в глазах окружающих. А яркая цветная гамма привлекает  внимание   учеников только  к внешнему виду учителя. </a:t>
            </a:r>
            <a:r>
              <a:rPr lang="ru-RU" sz="2000" b="1" dirty="0" smtClean="0">
                <a:latin typeface="Century Gothic" pitchFamily="34" charset="0"/>
              </a:rPr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37112"/>
            <a:ext cx="2520280" cy="198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800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80728"/>
            <a:ext cx="8064896" cy="512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98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·         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 Украшения</a:t>
            </a:r>
            <a:r>
              <a:rPr lang="ru-RU" b="1" dirty="0">
                <a:latin typeface="Century Gothic" pitchFamily="34" charset="0"/>
              </a:rPr>
              <a:t>.   Украшений в  наряде   педагога должно быть минимальное количество. Они должны быть неяркими, неброскими. Подойдут бусы из мелкого жемчуга средней длины, тонкие кольца из благородного металла, небольшие серьги</a:t>
            </a:r>
            <a:r>
              <a:rPr lang="ru-RU" b="1" dirty="0" smtClean="0">
                <a:latin typeface="Century Gothic" pitchFamily="34" charset="0"/>
              </a:rPr>
              <a:t>.</a:t>
            </a:r>
            <a:endParaRPr lang="ru-RU" b="1" dirty="0">
              <a:latin typeface="Century Gothic" pitchFamily="34" charset="0"/>
            </a:endParaRPr>
          </a:p>
          <a:p>
            <a:r>
              <a:rPr lang="ru-RU" b="1" dirty="0">
                <a:latin typeface="Century Gothic" pitchFamily="34" charset="0"/>
              </a:rPr>
              <a:t>·     </a:t>
            </a:r>
            <a:r>
              <a:rPr lang="ru-RU" b="1" dirty="0">
                <a:solidFill>
                  <a:srgbClr val="C00000"/>
                </a:solidFill>
                <a:latin typeface="Century Gothic" pitchFamily="34" charset="0"/>
              </a:rPr>
              <a:t>Прическа, макияж.</a:t>
            </a:r>
            <a:r>
              <a:rPr lang="ru-RU" b="1" dirty="0">
                <a:latin typeface="Century Gothic" pitchFamily="34" charset="0"/>
              </a:rPr>
              <a:t>  Они должны  производить впечатление ухоженной женщины. Лучше  выглядеть максимально естественно. Макияж и маникюр  нужно   подобрать в сдержанных нейтральных тонах. Прическа должна быть достаточно строгой, а  цвет волос — естественным.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613666"/>
            <a:ext cx="2827560" cy="301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73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616" y="764704"/>
            <a:ext cx="777686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itchFamily="34" charset="0"/>
              </a:rPr>
              <a:t>Деловые качества  и  профессиональные манеры</a:t>
            </a:r>
          </a:p>
          <a:p>
            <a:r>
              <a:rPr lang="ru-RU" b="1" dirty="0">
                <a:latin typeface="Century Gothic" pitchFamily="34" charset="0"/>
              </a:rPr>
              <a:t>·        </a:t>
            </a:r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  Для имиджа педагога  важны деловые качества – профессиональная  компетентность, пунктуальность, деловитость. 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Уважение к чужому труду, к чужому времени .Потребность в самообразовании: постоянный  интерес к научно-методическим инновациям. 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Профессиональные  манеры, соблюдение делового  этикета  в общении с учащимися,  коллегами, родителями школьников. А также — соблюдения субординации. 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Правильная  лексика, отсутствие жаргонных  слов.</a:t>
            </a:r>
          </a:p>
          <a:p>
            <a:r>
              <a:rPr lang="ru-RU" b="1" dirty="0">
                <a:solidFill>
                  <a:srgbClr val="002060"/>
                </a:solidFill>
                <a:latin typeface="Century Gothic" pitchFamily="34" charset="0"/>
              </a:rPr>
              <a:t>·          Негативно  влияет  на  имидж педагога  курение, тем более  употребление алкогольных напитков.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69160"/>
            <a:ext cx="1312874" cy="136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92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8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Сатиры смелый властелин</Template>
  <TotalTime>51</TotalTime>
  <Words>128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Тема18</vt:lpstr>
      <vt:lpstr>Имидж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Имидж учителя</dc:title>
  <dc:creator>Admin</dc:creator>
  <cp:lastModifiedBy>Admin</cp:lastModifiedBy>
  <cp:revision>8</cp:revision>
  <dcterms:created xsi:type="dcterms:W3CDTF">2013-11-27T04:52:03Z</dcterms:created>
  <dcterms:modified xsi:type="dcterms:W3CDTF">2013-11-27T05:44:38Z</dcterms:modified>
</cp:coreProperties>
</file>