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3" autoAdjust="0"/>
  </p:normalViewPr>
  <p:slideViewPr>
    <p:cSldViewPr>
      <p:cViewPr varScale="1">
        <p:scale>
          <a:sx n="105" d="100"/>
          <a:sy n="105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500174"/>
            <a:ext cx="621510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286124"/>
            <a:ext cx="621510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9AEA73E-B48A-418E-8F79-46C1C8989504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509CC3A-1A90-46D9-B3B9-8523C512C1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/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357430"/>
            <a:ext cx="6286544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Мир и Европа</a:t>
            </a:r>
            <a:b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в Позднем средневековье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0"/>
            <a:ext cx="96125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 заинтересованности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Европы</a:t>
            </a:r>
            <a:endParaRPr lang="ru-RU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установления связей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другими цивилизациями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(п. 2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стр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 5-6) 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000240"/>
            <a:ext cx="90031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На смену натуральному хозяйству пришли товарно-денежные</a:t>
            </a:r>
          </a:p>
          <a:p>
            <a:pPr marL="342900" indent="-342900"/>
            <a:r>
              <a:rPr lang="ru-RU" sz="2400" b="1" dirty="0"/>
              <a:t> </a:t>
            </a:r>
            <a:r>
              <a:rPr lang="ru-RU" sz="2400" b="1" dirty="0" smtClean="0"/>
              <a:t>    отношения;</a:t>
            </a:r>
          </a:p>
          <a:p>
            <a:pPr marL="342900" indent="-342900"/>
            <a:r>
              <a:rPr lang="ru-RU" sz="2400" b="1" dirty="0" smtClean="0"/>
              <a:t>2. Недостаток сырья и рынков сбыта для развития ремесла;</a:t>
            </a:r>
          </a:p>
          <a:p>
            <a:pPr marL="342900" indent="-342900"/>
            <a:r>
              <a:rPr lang="ru-RU" sz="2400" b="1" dirty="0" smtClean="0"/>
              <a:t>3. Ускорение развития сельского хозяйства после отмены</a:t>
            </a:r>
          </a:p>
          <a:p>
            <a:pPr marL="342900" indent="-342900"/>
            <a:r>
              <a:rPr lang="ru-RU" sz="2400" b="1" dirty="0"/>
              <a:t> </a:t>
            </a:r>
            <a:r>
              <a:rPr lang="ru-RU" sz="2400" b="1" dirty="0" smtClean="0"/>
              <a:t>   крепостной зависимости крестьян;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/>
              <a:t>Усиление королевской власти;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/>
              <a:t>Прекращение междоусобных войн;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/>
              <a:t>Ускорение общественного и  экономического развития Европы</a:t>
            </a:r>
          </a:p>
          <a:p>
            <a:pPr marL="342900" indent="-342900"/>
            <a:r>
              <a:rPr lang="ru-RU" sz="2400" b="1" dirty="0"/>
              <a:t> </a:t>
            </a:r>
            <a:r>
              <a:rPr lang="ru-RU" sz="2400" b="1" dirty="0" smtClean="0"/>
              <a:t>            и превращение её  в лидера среди цивилизаций мира;</a:t>
            </a:r>
            <a:endParaRPr lang="ru-RU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13421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961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Государственные унии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14620"/>
            <a:ext cx="9331209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1385г.- </a:t>
            </a:r>
            <a:r>
              <a:rPr lang="ru-RU" sz="4000" b="1" dirty="0" err="1" smtClean="0"/>
              <a:t>Кревская</a:t>
            </a:r>
            <a:r>
              <a:rPr lang="ru-RU" sz="4000" b="1" dirty="0" smtClean="0"/>
              <a:t> уния( Польша и ВКЛ);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1397г.-</a:t>
            </a:r>
            <a:r>
              <a:rPr lang="ru-RU" sz="4000" b="1" dirty="0" smtClean="0"/>
              <a:t>Кальмарская уния (Дания, </a:t>
            </a:r>
          </a:p>
          <a:p>
            <a:r>
              <a:rPr lang="ru-RU" sz="4000" b="1" dirty="0"/>
              <a:t> </a:t>
            </a:r>
            <a:r>
              <a:rPr lang="ru-RU" sz="4000" b="1" dirty="0" err="1" smtClean="0"/>
              <a:t>Швеция,Норвегия</a:t>
            </a:r>
            <a:r>
              <a:rPr lang="ru-RU" sz="4000" b="1" dirty="0" smtClean="0"/>
              <a:t>);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       1479г</a:t>
            </a:r>
            <a:r>
              <a:rPr lang="ru-RU" sz="3600" b="1" dirty="0" smtClean="0"/>
              <a:t>.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4000" b="1" dirty="0" smtClean="0"/>
              <a:t>уния Арагона и Кастилии;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1857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Уния-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43050"/>
            <a:ext cx="85710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</a:rPr>
              <a:t>                о</a:t>
            </a:r>
            <a:r>
              <a:rPr lang="ru-RU" sz="4000" b="1" cap="none" spc="0" dirty="0" smtClean="0">
                <a:ln w="50800"/>
                <a:effectLst/>
              </a:rPr>
              <a:t>бъединение государств под </a:t>
            </a:r>
          </a:p>
          <a:p>
            <a:r>
              <a:rPr lang="ru-RU" sz="4000" b="1" dirty="0">
                <a:ln w="50800"/>
              </a:rPr>
              <a:t>е</a:t>
            </a:r>
            <a:r>
              <a:rPr lang="ru-RU" sz="4000" b="1" cap="none" spc="0" dirty="0" smtClean="0">
                <a:ln w="50800"/>
                <a:effectLst/>
              </a:rPr>
              <a:t>диной властью. </a:t>
            </a:r>
            <a:endParaRPr lang="ru-RU" sz="40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6968" y="285728"/>
            <a:ext cx="3754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8609" y="1571612"/>
            <a:ext cx="548990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Каковы причины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последствия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Падения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Византии?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Стр.8-9.</a:t>
            </a:r>
            <a:endParaRPr lang="ru-RU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728"/>
            <a:ext cx="12319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43" y="5301208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501" y="116632"/>
            <a:ext cx="58442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падения Византии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29мая 1453г.</a:t>
            </a:r>
            <a:r>
              <a:rPr lang="ru-RU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87520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4-й крестовый поход, приведший к упадку экономику ;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Усиление власти государственных чиновников, подавлявших</a:t>
            </a:r>
          </a:p>
          <a:p>
            <a:pPr marL="342900" indent="-342900"/>
            <a:r>
              <a:rPr lang="ru-RU" sz="2400" b="1" dirty="0"/>
              <a:t> </a:t>
            </a:r>
            <a:r>
              <a:rPr lang="ru-RU" sz="2400" b="1" dirty="0" smtClean="0"/>
              <a:t>    инициативу купцов; отсутствие городского самоуправления;</a:t>
            </a:r>
          </a:p>
          <a:p>
            <a:pPr marL="342900" indent="-342900">
              <a:buAutoNum type="arabicPeriod" startAt="3"/>
            </a:pPr>
            <a:r>
              <a:rPr lang="ru-RU" sz="2400" b="1" dirty="0" smtClean="0"/>
              <a:t>Увеличение количества дешёвых товаров из </a:t>
            </a:r>
          </a:p>
          <a:p>
            <a:pPr marL="342900" indent="-342900"/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 err="1" smtClean="0"/>
              <a:t>североитальянских</a:t>
            </a:r>
            <a:r>
              <a:rPr lang="ru-RU" sz="2400" b="1" dirty="0" smtClean="0"/>
              <a:t>  городов, приведшее к разорению </a:t>
            </a:r>
          </a:p>
          <a:p>
            <a:pPr marL="342900" indent="-342900"/>
            <a:r>
              <a:rPr lang="ru-RU" sz="2400" b="1" dirty="0"/>
              <a:t> </a:t>
            </a:r>
            <a:r>
              <a:rPr lang="ru-RU" sz="2400" b="1" dirty="0" smtClean="0"/>
              <a:t>    византийских ремесленников и купцов;</a:t>
            </a:r>
          </a:p>
          <a:p>
            <a:pPr marL="342900" indent="-342900"/>
            <a:r>
              <a:rPr lang="ru-RU" sz="2400" b="1" dirty="0" smtClean="0"/>
              <a:t>4.   Столетняя война (1337-1457) между Англией и Францией;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929066"/>
            <a:ext cx="4202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Последствия: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4884"/>
            <a:ext cx="9163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Захват территории Византийской империи турецкими племенами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создание могущественной Османской империи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западе Азии и юго-востоке Европы.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4601" y="-14290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14554"/>
            <a:ext cx="80547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Чем характеризуется</a:t>
            </a:r>
          </a:p>
          <a:p>
            <a:pPr algn="ctr"/>
            <a:r>
              <a:rPr lang="ru-RU" sz="5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</a:t>
            </a:r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поха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Позднего средневековья?</a:t>
            </a:r>
            <a:endParaRPr lang="ru-RU" sz="54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8926"/>
            <a:ext cx="13112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400" y="285728"/>
            <a:ext cx="84235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Позднее средневековье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8023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Укрепление товарно-денежных отношений;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Создание могущественных централизованных</a:t>
            </a:r>
          </a:p>
          <a:p>
            <a:pPr marL="342900" indent="-342900"/>
            <a:r>
              <a:rPr lang="ru-RU" sz="2800" b="1" dirty="0"/>
              <a:t> </a:t>
            </a:r>
            <a:r>
              <a:rPr lang="ru-RU" sz="2800" b="1" dirty="0" smtClean="0"/>
              <a:t>    государств;</a:t>
            </a:r>
          </a:p>
          <a:p>
            <a:pPr marL="342900" indent="-342900"/>
            <a:r>
              <a:rPr lang="ru-RU" sz="2800" b="1" dirty="0" smtClean="0"/>
              <a:t>3. Расширение торговых и политических связей между</a:t>
            </a:r>
          </a:p>
          <a:p>
            <a:pPr marL="342900" indent="-342900"/>
            <a:r>
              <a:rPr lang="ru-RU" sz="2800" b="1" dirty="0"/>
              <a:t> </a:t>
            </a:r>
            <a:r>
              <a:rPr lang="ru-RU" sz="2800" b="1" dirty="0" smtClean="0"/>
              <a:t>   различными регионами мира;</a:t>
            </a:r>
          </a:p>
          <a:p>
            <a:pPr marL="342900" indent="-342900"/>
            <a:r>
              <a:rPr lang="ru-RU" sz="2800" b="1" dirty="0" smtClean="0"/>
              <a:t>4. Падение Византийской империи;</a:t>
            </a:r>
          </a:p>
          <a:p>
            <a:pPr marL="342900" indent="-342900"/>
            <a:r>
              <a:rPr lang="ru-RU" sz="2800" b="1" dirty="0" smtClean="0"/>
              <a:t>5. Усиление турецкой агрессии в Азии и юго-восточной</a:t>
            </a:r>
          </a:p>
          <a:p>
            <a:pPr marL="342900" indent="-342900"/>
            <a:r>
              <a:rPr lang="ru-RU" sz="2800" b="1" dirty="0"/>
              <a:t> </a:t>
            </a:r>
            <a:r>
              <a:rPr lang="ru-RU" sz="2800" b="1" dirty="0" smtClean="0"/>
              <a:t>        Европе.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071678"/>
            <a:ext cx="6929486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задание: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latin typeface="Arial"/>
                <a:cs typeface="Arial"/>
              </a:rPr>
              <a:t>§ введение,</a:t>
            </a:r>
            <a:br>
              <a:rPr lang="ru-RU" sz="6000" dirty="0" smtClean="0">
                <a:latin typeface="Arial"/>
                <a:cs typeface="Arial"/>
              </a:rPr>
            </a:br>
            <a:r>
              <a:rPr lang="ru-RU" sz="6000" dirty="0" smtClean="0">
                <a:latin typeface="Arial"/>
                <a:cs typeface="Arial"/>
              </a:rPr>
              <a:t>стр.4-10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5222" y="285728"/>
            <a:ext cx="42941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НаШтоБузу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608" y="1428736"/>
            <a:ext cx="2195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нать: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330209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</a:rPr>
              <a:t>Какой период истории называется поздним средневековьем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</a:rPr>
              <a:t>и почему;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</a:rPr>
              <a:t>Какие изменения произошли в исторической судьбе государств;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</a:rPr>
              <a:t>Каковы последствия этих изменений;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</a:rPr>
              <a:t>29 мая 1453 года- Падение Византии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971600" y="2708920"/>
            <a:ext cx="763284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 rot="16200000">
            <a:off x="2411760" y="2755776"/>
            <a:ext cx="914400" cy="91440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1339" y="28012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Нанести на ленту времени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Начало и конец средневековья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Века, относящиеся к Раннему средневековью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Века, относящиеся к Высокому средневековью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Определить хронологические рамки Позднего средневековья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3419872" y="2276872"/>
            <a:ext cx="4104456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5323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век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00292" y="3532366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4601" y="-14290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14554"/>
            <a:ext cx="80547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Чем характеризуется</a:t>
            </a:r>
          </a:p>
          <a:p>
            <a:pPr algn="ctr"/>
            <a:r>
              <a:rPr lang="ru-RU" sz="5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</a:t>
            </a:r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поха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Позднего средневековья?</a:t>
            </a:r>
            <a:endParaRPr lang="ru-RU" sz="54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8765"/>
            <a:ext cx="13112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42852"/>
            <a:ext cx="52180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Вспомним!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639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/>
              <a:t>На какие периоды принято делить </a:t>
            </a:r>
          </a:p>
          <a:p>
            <a:pPr marL="342900" indent="-342900"/>
            <a:r>
              <a:rPr lang="ru-RU" sz="3600" b="1" dirty="0"/>
              <a:t> </a:t>
            </a:r>
            <a:r>
              <a:rPr lang="ru-RU" sz="3600" b="1" dirty="0" smtClean="0"/>
              <a:t>   историю человечества?</a:t>
            </a:r>
          </a:p>
          <a:p>
            <a:pPr marL="342900" indent="-342900"/>
            <a:r>
              <a:rPr lang="ru-RU" sz="3600" b="1" dirty="0" smtClean="0"/>
              <a:t>2.На какие эпохи учёные делят историю</a:t>
            </a:r>
          </a:p>
          <a:p>
            <a:pPr marL="342900" indent="-342900"/>
            <a:r>
              <a:rPr lang="ru-RU" sz="3600" b="1" dirty="0"/>
              <a:t> </a:t>
            </a:r>
            <a:r>
              <a:rPr lang="ru-RU" sz="3600" b="1" dirty="0" smtClean="0"/>
              <a:t>  средневековья?</a:t>
            </a:r>
          </a:p>
          <a:p>
            <a:pPr marL="342900" indent="-342900"/>
            <a:r>
              <a:rPr lang="ru-RU" sz="3600" b="1" dirty="0" smtClean="0"/>
              <a:t>3.Что характерно для эпохи Раннего </a:t>
            </a:r>
          </a:p>
          <a:p>
            <a:pPr marL="342900" indent="-342900"/>
            <a:r>
              <a:rPr lang="ru-RU" sz="3600" b="1" dirty="0"/>
              <a:t> </a:t>
            </a:r>
            <a:r>
              <a:rPr lang="ru-RU" sz="3600" b="1" dirty="0" smtClean="0"/>
              <a:t>   средневековья?</a:t>
            </a:r>
          </a:p>
          <a:p>
            <a:pPr marL="342900" indent="-342900"/>
            <a:r>
              <a:rPr lang="ru-RU" sz="3600" b="1" dirty="0" smtClean="0"/>
              <a:t>       4.Чем отличается период Высокого</a:t>
            </a:r>
          </a:p>
          <a:p>
            <a:pPr marL="342900" indent="-342900"/>
            <a:r>
              <a:rPr lang="ru-RU" sz="3600" b="1" dirty="0"/>
              <a:t> </a:t>
            </a:r>
            <a:r>
              <a:rPr lang="ru-RU" sz="3600" b="1" dirty="0" smtClean="0"/>
              <a:t>    средневековья?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3267" y="285728"/>
            <a:ext cx="3593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396" y="1571612"/>
            <a:ext cx="711130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характеризуется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азвитие человечества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период Позднего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редневековья?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338"/>
            <a:ext cx="1236519" cy="12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1869"/>
            <a:ext cx="72008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2060"/>
                </a:solidFill>
                <a:effectLst/>
              </a:rPr>
              <a:t>Позднее средневековье</a:t>
            </a:r>
          </a:p>
          <a:p>
            <a:pPr algn="ctr"/>
            <a:r>
              <a:rPr lang="ru-RU" sz="3600" b="1" dirty="0" smtClean="0">
                <a:ln/>
                <a:solidFill>
                  <a:srgbClr val="002060"/>
                </a:solidFill>
              </a:rPr>
              <a:t>начало</a:t>
            </a:r>
            <a:r>
              <a:rPr lang="en-US" sz="3600" b="1" dirty="0" smtClean="0">
                <a:ln/>
                <a:solidFill>
                  <a:srgbClr val="002060"/>
                </a:solidFill>
              </a:rPr>
              <a:t>XIV-</a:t>
            </a:r>
            <a:r>
              <a:rPr lang="ru-RU" sz="3600" b="1" dirty="0" smtClean="0">
                <a:ln/>
                <a:solidFill>
                  <a:srgbClr val="002060"/>
                </a:solidFill>
              </a:rPr>
              <a:t>конец</a:t>
            </a:r>
            <a:r>
              <a:rPr lang="en-US" sz="3600" b="1" dirty="0" smtClean="0">
                <a:ln/>
                <a:solidFill>
                  <a:srgbClr val="002060"/>
                </a:solidFill>
              </a:rPr>
              <a:t> XV</a:t>
            </a:r>
            <a:r>
              <a:rPr lang="ru-RU" sz="3600" b="1" dirty="0" err="1" smtClean="0">
                <a:ln/>
                <a:solidFill>
                  <a:srgbClr val="002060"/>
                </a:solidFill>
              </a:rPr>
              <a:t>вв</a:t>
            </a:r>
            <a:r>
              <a:rPr lang="ru-RU" sz="5400" b="1" dirty="0" smtClean="0">
                <a:ln/>
                <a:solidFill>
                  <a:srgbClr val="002060"/>
                </a:solidFill>
              </a:rPr>
              <a:t> 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89556"/>
            <a:ext cx="838399" cy="85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43008"/>
              </p:ext>
            </p:extLst>
          </p:nvPr>
        </p:nvGraphicFramePr>
        <p:xfrm>
          <a:off x="755576" y="1589198"/>
          <a:ext cx="7704856" cy="517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003"/>
                <a:gridCol w="3835853"/>
              </a:tblGrid>
              <a:tr h="618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Цивилизация</a:t>
                      </a:r>
                    </a:p>
                    <a:p>
                      <a:pPr algn="ctr"/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Характеристика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Арабо-исламская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Западноевропейская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Восточноевропейская</a:t>
                      </a: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Центральная и Южная Америка, Тропическая Африка</a:t>
                      </a: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Восток Европы, запад Азии, север Америки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23488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Замедление развития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24028" y="2852936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Стремительное развитие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30983" y="3504378"/>
            <a:ext cx="339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Падение Византии, перемещение центра развития на земли восточных славян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5889556"/>
            <a:ext cx="34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Наиболее развитые общества Позднего средневековья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797152"/>
            <a:ext cx="344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Очаговый характер развития, отсутствие связей с другими цивилизациями</a:t>
            </a:r>
            <a:endParaRPr lang="ru-RU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8719" y="285728"/>
            <a:ext cx="3754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28802"/>
            <a:ext cx="859812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Почему именно Европа</a:t>
            </a:r>
          </a:p>
          <a:p>
            <a:pPr algn="ctr"/>
            <a:r>
              <a:rPr lang="ru-RU" sz="5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</a:t>
            </a:r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вилась инициатором</a:t>
            </a:r>
          </a:p>
          <a:p>
            <a:pPr algn="ctr"/>
            <a:r>
              <a:rPr lang="ru-RU" sz="54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становления связей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 другими цивилизациями?</a:t>
            </a:r>
          </a:p>
          <a:p>
            <a:pPr algn="ctr"/>
            <a:endParaRPr lang="ru-RU" sz="54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r="10192" b="7163"/>
          <a:stretch/>
        </p:blipFill>
        <p:spPr bwMode="auto">
          <a:xfrm>
            <a:off x="6660232" y="228350"/>
            <a:ext cx="13104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62247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Вспомним 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9489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Какой тип хозяйства существовал в эпоху раннего </a:t>
            </a:r>
          </a:p>
          <a:p>
            <a:pPr marL="514350" indent="-514350"/>
            <a:r>
              <a:rPr lang="ru-RU" sz="2800" b="1" dirty="0" smtClean="0"/>
              <a:t>      средневековья?</a:t>
            </a:r>
          </a:p>
          <a:p>
            <a:pPr marL="514350" indent="-514350"/>
            <a:r>
              <a:rPr lang="ru-RU" sz="2800" b="1" dirty="0" smtClean="0"/>
              <a:t>2.  Что привело к возникновению городов?</a:t>
            </a:r>
          </a:p>
          <a:p>
            <a:pPr marL="514350" indent="-514350"/>
            <a:r>
              <a:rPr lang="ru-RU" sz="2800" b="1" dirty="0" smtClean="0"/>
              <a:t>3.  Каковы главные условие развития ремесла?</a:t>
            </a:r>
          </a:p>
          <a:p>
            <a:pPr marL="514350" indent="-514350"/>
            <a:r>
              <a:rPr lang="ru-RU" sz="2800" b="1" dirty="0" smtClean="0"/>
              <a:t>4.  Каким было положение сельского населения в эпоху</a:t>
            </a:r>
          </a:p>
          <a:p>
            <a:pPr marL="514350" indent="-514350"/>
            <a:r>
              <a:rPr lang="ru-RU" sz="2800" b="1" dirty="0" smtClean="0"/>
              <a:t>     раннего и высокого средневековья ?</a:t>
            </a:r>
          </a:p>
          <a:p>
            <a:pPr marL="514350" indent="-514350"/>
            <a:r>
              <a:rPr lang="ru-RU" sz="2800" b="1" dirty="0" smtClean="0"/>
              <a:t>5.  Был ли зависимый крестьянин заинтересован в </a:t>
            </a:r>
          </a:p>
          <a:p>
            <a:pPr marL="514350" indent="-514350"/>
            <a:r>
              <a:rPr lang="ru-RU" sz="2800" b="1" dirty="0" smtClean="0"/>
              <a:t>        результатах своего труда?</a:t>
            </a:r>
          </a:p>
          <a:p>
            <a:pPr marL="514350" indent="-514350"/>
            <a:r>
              <a:rPr lang="ru-RU" sz="2800" b="1" dirty="0" smtClean="0"/>
              <a:t>          6.   Как можно охарактеризовать отношения </a:t>
            </a:r>
          </a:p>
          <a:p>
            <a:pPr marL="514350" indent="-514350"/>
            <a:r>
              <a:rPr lang="ru-RU" sz="2800" b="1" dirty="0"/>
              <a:t> </a:t>
            </a:r>
            <a:r>
              <a:rPr lang="ru-RU" sz="2800" b="1" dirty="0" smtClean="0"/>
              <a:t>        между феодалами в эпоху раннего и высокого </a:t>
            </a:r>
          </a:p>
          <a:p>
            <a:pPr marL="514350" indent="-514350"/>
            <a:r>
              <a:rPr lang="ru-RU" sz="2800" b="1" dirty="0"/>
              <a:t> </a:t>
            </a:r>
            <a:r>
              <a:rPr lang="ru-RU" sz="2800" b="1" dirty="0" smtClean="0"/>
              <a:t>        средневековья? </a:t>
            </a:r>
          </a:p>
          <a:p>
            <a:pPr marL="342900" indent="-342900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ЗЕЛЁН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ЗЕЛЁНАЯ РАМКА</Template>
  <TotalTime>184</TotalTime>
  <Words>509</Words>
  <Application>Microsoft Office PowerPoint</Application>
  <PresentationFormat>Экран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 ЗЕЛЁНАЯ РАМКА</vt:lpstr>
      <vt:lpstr>Мир и Европа в Позднем средневековье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§ введение, стр.4-10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 § введение, стр.4-10</dc:title>
  <dc:creator>Admin</dc:creator>
  <cp:lastModifiedBy>Admin</cp:lastModifiedBy>
  <cp:revision>20</cp:revision>
  <dcterms:created xsi:type="dcterms:W3CDTF">2012-09-01T16:13:02Z</dcterms:created>
  <dcterms:modified xsi:type="dcterms:W3CDTF">2014-09-03T14:44:23Z</dcterms:modified>
</cp:coreProperties>
</file>